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</p:sldMasterIdLst>
  <p:notesMasterIdLst>
    <p:notesMasterId r:id="rId30"/>
  </p:notesMasterIdLst>
  <p:handoutMasterIdLst>
    <p:handoutMasterId r:id="rId31"/>
  </p:handoutMasterIdLst>
  <p:sldIdLst>
    <p:sldId id="2147469212" r:id="rId2"/>
    <p:sldId id="2147469211" r:id="rId3"/>
    <p:sldId id="2142533791" r:id="rId4"/>
    <p:sldId id="1991016077" r:id="rId5"/>
    <p:sldId id="2147469200" r:id="rId6"/>
    <p:sldId id="2142533761" r:id="rId7"/>
    <p:sldId id="2147469215" r:id="rId8"/>
    <p:sldId id="2147469201" r:id="rId9"/>
    <p:sldId id="2142533750" r:id="rId10"/>
    <p:sldId id="2142533752" r:id="rId11"/>
    <p:sldId id="2142533753" r:id="rId12"/>
    <p:sldId id="2142533754" r:id="rId13"/>
    <p:sldId id="2147469213" r:id="rId14"/>
    <p:sldId id="2147469214" r:id="rId15"/>
    <p:sldId id="2147469216" r:id="rId16"/>
    <p:sldId id="2147469202" r:id="rId17"/>
    <p:sldId id="2147469207" r:id="rId18"/>
    <p:sldId id="2147469203" r:id="rId19"/>
    <p:sldId id="2147469204" r:id="rId20"/>
    <p:sldId id="2147469205" r:id="rId21"/>
    <p:sldId id="2147469206" r:id="rId22"/>
    <p:sldId id="2147469208" r:id="rId23"/>
    <p:sldId id="332" r:id="rId24"/>
    <p:sldId id="2147469209" r:id="rId25"/>
    <p:sldId id="2142533756" r:id="rId26"/>
    <p:sldId id="2142533758" r:id="rId27"/>
    <p:sldId id="2147469210" r:id="rId28"/>
    <p:sldId id="2147469196" r:id="rId29"/>
  </p:sldIdLst>
  <p:sldSz cx="24384000" cy="13716000"/>
  <p:notesSz cx="6858000" cy="9144000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0113E4A-77B6-487B-80B6-B1686BD851A7}">
          <p14:sldIdLst>
            <p14:sldId id="2147469212"/>
            <p14:sldId id="2147469211"/>
          </p14:sldIdLst>
        </p14:section>
        <p14:section name="DIGITALPAKT" id="{48C1895A-A200-42B5-9147-04120449F083}">
          <p14:sldIdLst>
            <p14:sldId id="2142533791"/>
            <p14:sldId id="1991016077"/>
            <p14:sldId id="2147469200"/>
            <p14:sldId id="2142533761"/>
            <p14:sldId id="2147469215"/>
          </p14:sldIdLst>
        </p14:section>
        <p14:section name="MERAKI" id="{F6F3DCCD-95FC-492B-A460-A3CBC0726667}">
          <p14:sldIdLst>
            <p14:sldId id="2147469201"/>
            <p14:sldId id="2142533750"/>
            <p14:sldId id="2142533752"/>
            <p14:sldId id="2142533753"/>
            <p14:sldId id="2142533754"/>
            <p14:sldId id="2147469213"/>
            <p14:sldId id="2147469214"/>
            <p14:sldId id="2147469216"/>
          </p14:sldIdLst>
        </p14:section>
        <p14:section name="WEBEX" id="{1829F6B6-D697-452E-BD27-0F962E7F113B}">
          <p14:sldIdLst>
            <p14:sldId id="2147469202"/>
            <p14:sldId id="2147469207"/>
            <p14:sldId id="2147469203"/>
            <p14:sldId id="2147469204"/>
            <p14:sldId id="2147469205"/>
            <p14:sldId id="2147469206"/>
          </p14:sldIdLst>
        </p14:section>
        <p14:section name="PAKETE" id="{5DA3C6A8-F8F9-4CD0-95BB-9F4E7BEDD671}">
          <p14:sldIdLst>
            <p14:sldId id="2147469208"/>
            <p14:sldId id="332"/>
          </p14:sldIdLst>
        </p14:section>
        <p14:section name="OFFERING PARTNER" id="{C5546054-7644-44A0-B923-E960F76B5F33}">
          <p14:sldIdLst>
            <p14:sldId id="2147469209"/>
            <p14:sldId id="2142533756"/>
            <p14:sldId id="2142533758"/>
            <p14:sldId id="2147469210"/>
            <p14:sldId id="21474691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BC4A"/>
    <a:srgbClr val="06A0D9"/>
    <a:srgbClr val="3474AC"/>
    <a:srgbClr val="D3A202"/>
    <a:srgbClr val="2A6C93"/>
    <a:srgbClr val="529349"/>
    <a:srgbClr val="9EBBD5"/>
    <a:srgbClr val="A8CA9A"/>
    <a:srgbClr val="2868A2"/>
    <a:srgbClr val="3F8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3792" autoAdjust="0"/>
  </p:normalViewPr>
  <p:slideViewPr>
    <p:cSldViewPr snapToGrid="0">
      <p:cViewPr varScale="1">
        <p:scale>
          <a:sx n="31" d="100"/>
          <a:sy n="31" d="100"/>
        </p:scale>
        <p:origin x="864" y="72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7920"/>
    </p:cViewPr>
  </p:sorterViewPr>
  <p:notesViewPr>
    <p:cSldViewPr snapToGrid="0">
      <p:cViewPr varScale="1">
        <p:scale>
          <a:sx n="73" d="100"/>
          <a:sy n="73" d="100"/>
        </p:scale>
        <p:origin x="356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551C9-E626-414A-ABA7-F849659519B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5DCF6-9679-7A4A-BCDA-B6488AD0A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57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9FB20-1BAE-8E4A-9180-42CF8D67430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7983A-DE11-C34E-BCCB-48DFFDA6E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48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13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Fördergegenstand: Investitionsmaßnahmen in die digitale Infrastruktur der Schulen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Bundesförderprogramm zum Breitbandausbau in Deutschland wird separat gefördert!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Auch könnte man in den Speakernotes noch erwähnen, dass digitale Infrastruktur (Internet/WLAN-Fähigkeit) Voraussetzung sind für die Bestellung von Endgeräten.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83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2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https://merakiresources.cisco.com/umbrella-de.html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7983A-DE11-C34E-BCCB-48DFFDA6E2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61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49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51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38" y="4343914"/>
            <a:ext cx="5486727" cy="4114361"/>
          </a:xfrm>
        </p:spPr>
        <p:txBody>
          <a:bodyPr/>
          <a:lstStyle/>
          <a:p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1476968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04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16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51991" y="10316716"/>
            <a:ext cx="22123789" cy="768349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4267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914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1251991" y="10956708"/>
            <a:ext cx="22123789" cy="768349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4267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4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4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4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4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1251991" y="11596700"/>
            <a:ext cx="22123789" cy="768349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4267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4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4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4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4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35447" y="8563903"/>
            <a:ext cx="22140333" cy="797336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5867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812759" indent="0">
              <a:buNone/>
              <a:defRPr/>
            </a:lvl2pPr>
            <a:lvl3pPr marL="1139750" indent="0">
              <a:buNone/>
              <a:defRPr/>
            </a:lvl3pPr>
            <a:lvl4pPr marL="1377868" indent="0">
              <a:buNone/>
              <a:defRPr/>
            </a:lvl4pPr>
            <a:lvl5pPr marL="160327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1135374" y="7039939"/>
            <a:ext cx="22240405" cy="171928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10667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1251989" y="1043489"/>
            <a:ext cx="2121408" cy="1127000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43840" tIns="121920" rIns="243840" bIns="121920" numCol="1" anchor="t" anchorCtr="0" compatLnSpc="1">
            <a:prstTxWarp prst="textNoShape">
              <a:avLst/>
            </a:prstTxWarp>
          </a:bodyPr>
          <a:lstStyle/>
          <a:p>
            <a:endParaRPr lang="en-US" sz="9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82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"/>
            <a:ext cx="24803101" cy="7581899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5867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196760" y="8145383"/>
            <a:ext cx="22304629" cy="1339790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8533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97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92928" cy="13716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5867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57030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4248533" cy="1371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3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1273811" y="12644408"/>
            <a:ext cx="9244779" cy="41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64229" tIns="82112" rIns="164229" bIns="82112" anchor="b">
            <a:spAutoFit/>
          </a:bodyPr>
          <a:lstStyle/>
          <a:p>
            <a:pPr algn="l" defTabSz="1628671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1200" spc="53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21365" y="641683"/>
            <a:ext cx="22614368" cy="11377723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40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2071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32803" y="3204635"/>
            <a:ext cx="22072917" cy="903816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609608" indent="-457206">
              <a:lnSpc>
                <a:spcPct val="95000"/>
              </a:lnSpc>
              <a:spcBef>
                <a:spcPts val="2960"/>
              </a:spcBef>
              <a:buClr>
                <a:schemeClr val="tx1"/>
              </a:buClr>
              <a:buSzPct val="80000"/>
              <a:buFont typeface="Arial"/>
              <a:buChar char="•"/>
              <a:defRPr sz="5333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1219215" indent="-440272">
              <a:lnSpc>
                <a:spcPct val="95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Arial"/>
              <a:buChar char="•"/>
              <a:defRPr sz="4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1828823" indent="-292105">
              <a:buClr>
                <a:schemeClr val="tx1"/>
              </a:buClr>
              <a:buSzPct val="80000"/>
              <a:buFont typeface="Arial"/>
              <a:buChar char="•"/>
              <a:defRPr sz="42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2429457" indent="-457112">
              <a:buClr>
                <a:schemeClr val="tx1"/>
              </a:buClr>
              <a:buSzPct val="80000"/>
              <a:buFont typeface="Arial"/>
              <a:buChar char="•"/>
              <a:defRPr sz="3733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2886569" indent="-448646">
              <a:buClr>
                <a:schemeClr val="tx1"/>
              </a:buClr>
              <a:buSzPct val="80000"/>
              <a:buFont typeface="Arial"/>
              <a:buChar char="•"/>
              <a:defRPr sz="3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1167376" y="910170"/>
            <a:ext cx="22254635" cy="195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7467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4570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422397" y="3215728"/>
            <a:ext cx="10363200" cy="822158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465672" indent="-313271">
              <a:lnSpc>
                <a:spcPct val="95000"/>
              </a:lnSpc>
              <a:spcBef>
                <a:spcPts val="2960"/>
              </a:spcBef>
              <a:buClr>
                <a:schemeClr val="tx1"/>
              </a:buClr>
              <a:buSzPct val="60000"/>
              <a:buFont typeface="Arial"/>
              <a:buChar char="•"/>
              <a:defRPr sz="5333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770476" indent="-304804">
              <a:lnSpc>
                <a:spcPct val="95000"/>
              </a:lnSpc>
              <a:spcBef>
                <a:spcPts val="1200"/>
              </a:spcBef>
              <a:buClr>
                <a:schemeClr val="tx1"/>
              </a:buClr>
              <a:buSzPct val="60000"/>
              <a:buFont typeface="Arial"/>
              <a:buChar char="•"/>
              <a:defRPr sz="4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1075280" indent="-304804">
              <a:buClr>
                <a:schemeClr val="tx1"/>
              </a:buClr>
              <a:buSzPct val="60000"/>
              <a:buFont typeface="Arial"/>
              <a:buChar char="•"/>
              <a:defRPr sz="4267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380084" indent="-304804">
              <a:buClr>
                <a:schemeClr val="tx1"/>
              </a:buClr>
              <a:buSzPct val="60000"/>
              <a:buFont typeface="Arial"/>
              <a:buChar char="•"/>
              <a:defRPr sz="3733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684888" indent="-304804">
              <a:buClr>
                <a:schemeClr val="tx1"/>
              </a:buClr>
              <a:buSzPct val="60000"/>
              <a:buFont typeface="Arial"/>
              <a:buChar char="•"/>
              <a:defRPr sz="3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2682309" y="3215728"/>
            <a:ext cx="10363200" cy="822158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465672" indent="-313271">
              <a:lnSpc>
                <a:spcPct val="95000"/>
              </a:lnSpc>
              <a:spcBef>
                <a:spcPts val="2960"/>
              </a:spcBef>
              <a:buClr>
                <a:schemeClr val="tx1"/>
              </a:buClr>
              <a:buSzPct val="60000"/>
              <a:buFont typeface="Arial"/>
              <a:buChar char="•"/>
              <a:defRPr sz="5333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770476" indent="-304804">
              <a:lnSpc>
                <a:spcPct val="95000"/>
              </a:lnSpc>
              <a:spcBef>
                <a:spcPts val="1200"/>
              </a:spcBef>
              <a:buClr>
                <a:schemeClr val="tx1"/>
              </a:buClr>
              <a:buSzPct val="60000"/>
              <a:buFont typeface="Arial"/>
              <a:buChar char="•"/>
              <a:defRPr sz="4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1075280" indent="-304804">
              <a:buClr>
                <a:schemeClr val="tx1"/>
              </a:buClr>
              <a:buSzPct val="60000"/>
              <a:buFont typeface="Arial"/>
              <a:buChar char="•"/>
              <a:defRPr sz="4267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1380084" indent="-304804">
              <a:buClr>
                <a:schemeClr val="tx1"/>
              </a:buClr>
              <a:buSzPct val="60000"/>
              <a:buFont typeface="Arial"/>
              <a:buChar char="•"/>
              <a:defRPr sz="3733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684888" indent="-304804">
              <a:buClr>
                <a:schemeClr val="tx1"/>
              </a:buClr>
              <a:buSzPct val="60000"/>
              <a:buFont typeface="Arial"/>
              <a:buChar char="•"/>
              <a:defRPr sz="3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1167376" y="910170"/>
            <a:ext cx="22254635" cy="195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4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9460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1167376" y="910170"/>
            <a:ext cx="22254635" cy="195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7467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1395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733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1422400" y="3594102"/>
            <a:ext cx="21640800" cy="7089941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5333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167379" y="11061921"/>
            <a:ext cx="19147499" cy="869955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1609553">
              <a:lnSpc>
                <a:spcPct val="100000"/>
              </a:lnSpc>
              <a:spcBef>
                <a:spcPct val="50000"/>
              </a:spcBef>
              <a:buNone/>
              <a:defRPr sz="3733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2933"/>
            </a:lvl2pPr>
            <a:lvl3pPr>
              <a:buFont typeface="Arial" pitchFamily="34" charset="0"/>
              <a:buNone/>
              <a:defRPr sz="2933"/>
            </a:lvl3pPr>
            <a:lvl4pPr>
              <a:buFont typeface="Arial" pitchFamily="34" charset="0"/>
              <a:buNone/>
              <a:defRPr sz="2933"/>
            </a:lvl4pPr>
            <a:lvl5pPr>
              <a:buFont typeface="Arial" pitchFamily="34" charset="0"/>
              <a:buNone/>
              <a:defRPr sz="29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1167376" y="910170"/>
            <a:ext cx="22254635" cy="195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4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4129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1422400" y="3204636"/>
            <a:ext cx="21640800" cy="7488765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5333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167379" y="11061921"/>
            <a:ext cx="19147499" cy="869955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1609553">
              <a:lnSpc>
                <a:spcPct val="100000"/>
              </a:lnSpc>
              <a:spcBef>
                <a:spcPct val="50000"/>
              </a:spcBef>
              <a:buNone/>
              <a:defRPr sz="3733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2933"/>
            </a:lvl2pPr>
            <a:lvl3pPr>
              <a:buFont typeface="Arial" pitchFamily="34" charset="0"/>
              <a:buNone/>
              <a:defRPr sz="2933"/>
            </a:lvl3pPr>
            <a:lvl4pPr>
              <a:buFont typeface="Arial" pitchFamily="34" charset="0"/>
              <a:buNone/>
              <a:defRPr sz="2933"/>
            </a:lvl4pPr>
            <a:lvl5pPr>
              <a:buFont typeface="Arial" pitchFamily="34" charset="0"/>
              <a:buNone/>
              <a:defRPr sz="29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1167376" y="910170"/>
            <a:ext cx="22254635" cy="195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395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65767" y="3594102"/>
            <a:ext cx="22080152" cy="8197189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761850" marR="0" indent="-761850" algn="ctr" defTabSz="12189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333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1167376" y="910170"/>
            <a:ext cx="22254635" cy="195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07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CB2395-8F73-4BC9-84AB-836FBE29A1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51991" y="10921983"/>
            <a:ext cx="22123789" cy="768349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4267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914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1251991" y="11561975"/>
            <a:ext cx="22123789" cy="768349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4267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4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4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4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4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1251991" y="12201967"/>
            <a:ext cx="22123789" cy="768349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4267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4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4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4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4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235447" y="2407377"/>
            <a:ext cx="22140333" cy="797336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5867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812759" indent="0">
              <a:buNone/>
              <a:defRPr/>
            </a:lvl2pPr>
            <a:lvl3pPr marL="1139750" indent="0">
              <a:buNone/>
              <a:defRPr/>
            </a:lvl3pPr>
            <a:lvl4pPr marL="1377868" indent="0">
              <a:buNone/>
              <a:defRPr/>
            </a:lvl4pPr>
            <a:lvl5pPr marL="160327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1135374" y="883413"/>
            <a:ext cx="22240405" cy="171928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10667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21254371" y="11843316"/>
            <a:ext cx="2121408" cy="1127000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43840" tIns="121920" rIns="243840" bIns="121920" numCol="1" anchor="t" anchorCtr="0" compatLnSpc="1">
            <a:prstTxWarp prst="textNoShape">
              <a:avLst/>
            </a:prstTxWarp>
          </a:bodyPr>
          <a:lstStyle/>
          <a:p>
            <a:endParaRPr lang="en-US" sz="9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388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213579" cy="1371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3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32803" y="4440485"/>
            <a:ext cx="9765397" cy="780231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465672" indent="-313271">
              <a:lnSpc>
                <a:spcPct val="95000"/>
              </a:lnSpc>
              <a:spcBef>
                <a:spcPts val="2960"/>
              </a:spcBef>
              <a:buClr>
                <a:schemeClr val="tx2"/>
              </a:buClr>
              <a:buSzPct val="60000"/>
              <a:buFont typeface="Arial"/>
              <a:buChar char="•"/>
              <a:defRPr sz="5333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770476" indent="-304804">
              <a:lnSpc>
                <a:spcPct val="95000"/>
              </a:lnSpc>
              <a:spcBef>
                <a:spcPts val="1200"/>
              </a:spcBef>
              <a:buClr>
                <a:schemeClr val="tx2"/>
              </a:buClr>
              <a:buSzPct val="60000"/>
              <a:buFont typeface="Arial"/>
              <a:buChar char="•"/>
              <a:defRPr sz="4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1075280" indent="-304804">
              <a:buClr>
                <a:schemeClr val="tx2"/>
              </a:buClr>
              <a:buSzPct val="60000"/>
              <a:buFont typeface="Arial"/>
              <a:buChar char="•"/>
              <a:defRPr sz="4267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380084" indent="-304804">
              <a:buClr>
                <a:schemeClr val="tx2"/>
              </a:buClr>
              <a:buSzPct val="60000"/>
              <a:buFont typeface="Arial"/>
              <a:buChar char="•"/>
              <a:defRPr sz="3733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684888" indent="-304804">
              <a:buClr>
                <a:schemeClr val="tx2"/>
              </a:buClr>
              <a:buSzPct val="60000"/>
              <a:buFont typeface="Arial"/>
              <a:buChar char="•"/>
              <a:defRPr sz="3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1167377" y="910170"/>
            <a:ext cx="9830824" cy="195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85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1273811" y="12644408"/>
            <a:ext cx="9515712" cy="41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64229" tIns="82112" rIns="164229" bIns="82112" anchor="b">
            <a:spAutoFit/>
          </a:bodyPr>
          <a:lstStyle/>
          <a:p>
            <a:pPr algn="l" defTabSz="1628671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1200" spc="53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34235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213579" cy="1371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3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1117601" y="4419600"/>
            <a:ext cx="10206568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182459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8533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3593236" y="1418167"/>
            <a:ext cx="9469965" cy="10824632"/>
          </a:xfrm>
          <a:prstGeom prst="rect">
            <a:avLst/>
          </a:prstGeom>
        </p:spPr>
        <p:txBody>
          <a:bodyPr lIns="0" rIns="0" anchor="ctr" anchorCtr="0"/>
          <a:lstStyle>
            <a:lvl1pPr marL="452974" indent="-452974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609608" algn="l"/>
              </a:tabLst>
              <a:defRPr sz="6400"/>
            </a:lvl1pPr>
            <a:lvl2pPr marL="922878" indent="-457206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6400"/>
            </a:lvl2pPr>
            <a:lvl3pPr marL="1219215" indent="-313271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5333"/>
            </a:lvl3pPr>
            <a:lvl4pPr marL="1532486" indent="-313271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4800"/>
            </a:lvl4pPr>
            <a:lvl5pPr marL="1985459" indent="-300572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1273811" y="12644408"/>
            <a:ext cx="9244779" cy="41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64229" tIns="82112" rIns="164229" bIns="82112" anchor="b">
            <a:spAutoFit/>
          </a:bodyPr>
          <a:lstStyle/>
          <a:p>
            <a:pPr algn="l" defTabSz="1628671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1200" spc="53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45276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213579" cy="1371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3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1167377" y="1361440"/>
            <a:ext cx="10156792" cy="174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182459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8533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3593236" y="1361440"/>
            <a:ext cx="9469965" cy="10881360"/>
          </a:xfrm>
          <a:prstGeom prst="rect">
            <a:avLst/>
          </a:prstGeom>
        </p:spPr>
        <p:txBody>
          <a:bodyPr lIns="0" rIns="0"/>
          <a:lstStyle>
            <a:lvl1pPr marL="304804" indent="-304804">
              <a:lnSpc>
                <a:spcPct val="100000"/>
              </a:lnSpc>
              <a:buClr>
                <a:schemeClr val="tx1"/>
              </a:buClr>
              <a:buSzPct val="60000"/>
              <a:defRPr sz="5333"/>
            </a:lvl1pPr>
            <a:lvl2pPr marL="609608" indent="-304804">
              <a:lnSpc>
                <a:spcPct val="100000"/>
              </a:lnSpc>
              <a:buClr>
                <a:schemeClr val="tx1"/>
              </a:buClr>
              <a:buSzPct val="60000"/>
              <a:defRPr sz="5333"/>
            </a:lvl2pPr>
            <a:lvl3pPr marL="914411" indent="-304804">
              <a:lnSpc>
                <a:spcPct val="100000"/>
              </a:lnSpc>
              <a:buClr>
                <a:schemeClr val="tx1"/>
              </a:buClr>
              <a:buSzPct val="60000"/>
              <a:defRPr sz="4800"/>
            </a:lvl3pPr>
            <a:lvl4pPr marL="1219215" indent="-330204">
              <a:lnSpc>
                <a:spcPct val="100000"/>
              </a:lnSpc>
              <a:buClr>
                <a:schemeClr val="tx1"/>
              </a:buClr>
              <a:buSzPct val="60000"/>
              <a:defRPr sz="4267"/>
            </a:lvl4pPr>
            <a:lvl5pPr marL="1532486" indent="-313271">
              <a:lnSpc>
                <a:spcPct val="100000"/>
              </a:lnSpc>
              <a:buClr>
                <a:schemeClr val="tx1"/>
              </a:buClr>
              <a:buSzPct val="60000"/>
              <a:defRPr sz="42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67377" y="4426245"/>
            <a:ext cx="10156792" cy="7816555"/>
          </a:xfrm>
          <a:prstGeom prst="rect">
            <a:avLst/>
          </a:prstGeom>
        </p:spPr>
        <p:txBody>
          <a:bodyPr/>
          <a:lstStyle>
            <a:lvl1pPr marL="304804" indent="-304804">
              <a:buClr>
                <a:schemeClr val="tx2"/>
              </a:buClr>
              <a:buSzPct val="60000"/>
              <a:defRPr lang="en-US" sz="5333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609608" indent="-304804">
              <a:buClr>
                <a:schemeClr val="tx2"/>
              </a:buClr>
              <a:buSzPct val="60000"/>
              <a:defRPr sz="5333">
                <a:solidFill>
                  <a:schemeClr val="bg1"/>
                </a:solidFill>
              </a:defRPr>
            </a:lvl2pPr>
            <a:lvl3pPr marL="914411" indent="-304804">
              <a:buClr>
                <a:schemeClr val="tx2"/>
              </a:buClr>
              <a:buSzPct val="60000"/>
              <a:defRPr sz="4800">
                <a:solidFill>
                  <a:schemeClr val="bg1"/>
                </a:solidFill>
              </a:defRPr>
            </a:lvl3pPr>
            <a:lvl4pPr marL="1219215" indent="-330204">
              <a:buClr>
                <a:schemeClr val="tx2"/>
              </a:buClr>
              <a:buSzPct val="60000"/>
              <a:defRPr sz="4267">
                <a:solidFill>
                  <a:schemeClr val="bg1"/>
                </a:solidFill>
              </a:defRPr>
            </a:lvl4pPr>
            <a:lvl5pPr marL="1532486" indent="-313271">
              <a:buClr>
                <a:schemeClr val="tx2"/>
              </a:buClr>
              <a:buSzPct val="60000"/>
              <a:defRPr sz="42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1273809" y="12644408"/>
            <a:ext cx="8957907" cy="41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64229" tIns="82112" rIns="164229" bIns="82112" anchor="b">
            <a:spAutoFit/>
          </a:bodyPr>
          <a:lstStyle/>
          <a:p>
            <a:pPr algn="l" defTabSz="1628671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1200" spc="53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96123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213579" cy="1371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3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1167377" y="4425950"/>
            <a:ext cx="10156792" cy="48641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182459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8533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3572068" y="1418168"/>
            <a:ext cx="9491133" cy="897292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3572068" y="10832935"/>
            <a:ext cx="9491133" cy="14003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733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1273811" y="12644407"/>
            <a:ext cx="7635115" cy="41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64229" tIns="82112" rIns="164229" bIns="82112" anchor="b">
            <a:spAutoFit/>
          </a:bodyPr>
          <a:lstStyle/>
          <a:p>
            <a:pPr algn="l" defTabSz="1628671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1200" spc="53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53493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213579" cy="1371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3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1167377" y="4425950"/>
            <a:ext cx="10156792" cy="48641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182459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8533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3572068" y="1418168"/>
            <a:ext cx="9491133" cy="1082462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1273811" y="12644408"/>
            <a:ext cx="8702912" cy="41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64229" tIns="82112" rIns="164229" bIns="82112" anchor="b">
            <a:spAutoFit/>
          </a:bodyPr>
          <a:lstStyle/>
          <a:p>
            <a:pPr algn="l" defTabSz="1628671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1200" spc="53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74358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213579" cy="1371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3" dirty="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1167377" y="4425950"/>
            <a:ext cx="10156792" cy="48641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182459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8533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1273810" y="12644408"/>
            <a:ext cx="7858237" cy="41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64229" tIns="82112" rIns="164229" bIns="82112" anchor="b">
            <a:spAutoFit/>
          </a:bodyPr>
          <a:lstStyle/>
          <a:p>
            <a:pPr algn="l" defTabSz="1628671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1200" spc="53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82848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213579" cy="1371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3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1167377" y="4425950"/>
            <a:ext cx="10156792" cy="486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182459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8533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2213580" y="0"/>
            <a:ext cx="12170419" cy="13716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1273811" y="12644408"/>
            <a:ext cx="8798533" cy="41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64229" tIns="82112" rIns="164229" bIns="82112" anchor="b">
            <a:spAutoFit/>
          </a:bodyPr>
          <a:lstStyle/>
          <a:p>
            <a:pPr algn="l" defTabSz="1628671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1200" spc="53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0181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213579" cy="1371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3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1167377" y="4425950"/>
            <a:ext cx="10156792" cy="486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182459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8533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13572068" y="1341968"/>
            <a:ext cx="9491133" cy="109008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1273810" y="12644408"/>
            <a:ext cx="8479789" cy="41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64229" tIns="82112" rIns="164229" bIns="82112" anchor="b">
            <a:spAutoFit/>
          </a:bodyPr>
          <a:lstStyle/>
          <a:p>
            <a:pPr algn="l" defTabSz="1628671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1200" spc="53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59265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213579" cy="1371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3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1167377" y="4425950"/>
            <a:ext cx="10156792" cy="486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182459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8533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13572068" y="1341968"/>
            <a:ext cx="9491133" cy="109008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1273810" y="12644408"/>
            <a:ext cx="9085405" cy="41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64229" tIns="82112" rIns="164229" bIns="82112" anchor="b">
            <a:spAutoFit/>
          </a:bodyPr>
          <a:lstStyle/>
          <a:p>
            <a:pPr algn="l" defTabSz="1628671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1200" spc="53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96819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10034651" y="5677538"/>
            <a:ext cx="4314699" cy="2292189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243840" tIns="121920" rIns="243840" bIns="121920" numCol="1" anchor="t" anchorCtr="0" compatLnSpc="1">
            <a:prstTxWarp prst="textNoShape">
              <a:avLst/>
            </a:prstTxWarp>
          </a:bodyPr>
          <a:lstStyle/>
          <a:p>
            <a:endParaRPr lang="en-US" sz="9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8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10467" y="2441091"/>
            <a:ext cx="20261445" cy="685318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12267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7573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84"/>
          <p:cNvSpPr txBox="1">
            <a:spLocks noGrp="1"/>
          </p:cNvSpPr>
          <p:nvPr>
            <p:ph type="title"/>
          </p:nvPr>
        </p:nvSpPr>
        <p:spPr>
          <a:xfrm>
            <a:off x="1676400" y="1478959"/>
            <a:ext cx="21031200" cy="1601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  <a:defRPr sz="7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84"/>
          <p:cNvSpPr txBox="1">
            <a:spLocks noGrp="1"/>
          </p:cNvSpPr>
          <p:nvPr>
            <p:ph type="sldNum" idx="12"/>
          </p:nvPr>
        </p:nvSpPr>
        <p:spPr>
          <a:xfrm>
            <a:off x="23509286" y="12712701"/>
            <a:ext cx="88466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rgbClr val="9D9EA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rgbClr val="9D9EA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rgbClr val="9D9EA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rgbClr val="9D9EA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rgbClr val="9D9EA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rgbClr val="9D9EA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rgbClr val="9D9EA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rgbClr val="9D9EA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rgbClr val="9D9EA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46" name="Google Shape;446;p84"/>
          <p:cNvSpPr txBox="1">
            <a:spLocks noGrp="1"/>
          </p:cNvSpPr>
          <p:nvPr>
            <p:ph type="body" idx="1"/>
          </p:nvPr>
        </p:nvSpPr>
        <p:spPr>
          <a:xfrm>
            <a:off x="1676400" y="3083053"/>
            <a:ext cx="21031200" cy="872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t" anchorCtr="0">
            <a:normAutofit/>
          </a:bodyPr>
          <a:lstStyle>
            <a:lvl1pPr marL="914400" lvl="0" indent="-711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1828800" lvl="1" indent="-66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2743200" lvl="2" indent="-609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│"/>
              <a:defRPr>
                <a:latin typeface="Arial"/>
                <a:ea typeface="Arial"/>
                <a:cs typeface="Arial"/>
                <a:sym typeface="Arial"/>
              </a:defRPr>
            </a:lvl3pPr>
            <a:lvl4pPr marL="3657600" lvl="3" indent="-571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4572000" lvl="4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2353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10467" y="2441091"/>
            <a:ext cx="20261445" cy="685318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12267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9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14" y="-5253"/>
            <a:ext cx="24386115" cy="1372125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1110467" y="2457558"/>
            <a:ext cx="20261445" cy="685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43797" tIns="121899" rIns="243797" bIns="121899" numCol="1" anchor="b" anchorCtr="0" compatLnSpc="1">
            <a:prstTxWarp prst="textNoShape">
              <a:avLst/>
            </a:prstTxWarp>
            <a:noAutofit/>
          </a:bodyPr>
          <a:lstStyle>
            <a:lvl1pPr marL="0" indent="0" algn="l" defTabSz="6842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4600" b="0" i="0" u="none" kern="120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182459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267" b="0" i="0" u="none" strike="noStrike" kern="1200" cap="none" spc="0" normalizeH="0" baseline="0" noProof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/>
              </a:rPr>
              <a:t>Section Title Goes Here</a:t>
            </a:r>
            <a:endParaRPr kumimoji="0" lang="en-GB" sz="12267" b="0" i="0" u="none" strike="noStrike" kern="1200" cap="none" spc="0" normalizeH="0" baseline="0" noProof="0" dirty="0">
              <a:ln>
                <a:noFill/>
              </a:ln>
              <a:solidFill>
                <a:srgbClr val="00BCEB"/>
              </a:solidFill>
              <a:effectLst/>
              <a:uLnTx/>
              <a:uFillTx/>
              <a:latin typeface="CiscoSansTT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80530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248835" y="10442821"/>
            <a:ext cx="20778288" cy="93161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1609553">
              <a:lnSpc>
                <a:spcPct val="100000"/>
              </a:lnSpc>
              <a:spcBef>
                <a:spcPct val="50000"/>
              </a:spcBef>
              <a:buNone/>
              <a:defRPr sz="5867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2933"/>
            </a:lvl2pPr>
            <a:lvl3pPr>
              <a:buFont typeface="Arial" pitchFamily="34" charset="0"/>
              <a:buNone/>
              <a:defRPr sz="2933"/>
            </a:lvl3pPr>
            <a:lvl4pPr>
              <a:buFont typeface="Arial" pitchFamily="34" charset="0"/>
              <a:buNone/>
              <a:defRPr sz="2933"/>
            </a:lvl4pPr>
            <a:lvl5pPr>
              <a:buFont typeface="Arial" pitchFamily="34" charset="0"/>
              <a:buNone/>
              <a:defRPr sz="29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67795" y="4108137"/>
            <a:ext cx="21259328" cy="6076899"/>
          </a:xfrm>
          <a:prstGeom prst="rect">
            <a:avLst/>
          </a:prstGeom>
        </p:spPr>
        <p:txBody>
          <a:bodyPr>
            <a:noAutofit/>
          </a:bodyPr>
          <a:lstStyle>
            <a:lvl1pPr marL="489606" indent="-1066595" algn="l">
              <a:lnSpc>
                <a:spcPct val="90000"/>
              </a:lnSpc>
              <a:defRPr sz="10667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1698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248835" y="10442821"/>
            <a:ext cx="20778288" cy="93161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1609553">
              <a:lnSpc>
                <a:spcPct val="100000"/>
              </a:lnSpc>
              <a:spcBef>
                <a:spcPct val="50000"/>
              </a:spcBef>
              <a:buNone/>
              <a:defRPr sz="5867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2933"/>
            </a:lvl2pPr>
            <a:lvl3pPr>
              <a:buFont typeface="Arial" pitchFamily="34" charset="0"/>
              <a:buNone/>
              <a:defRPr sz="2933"/>
            </a:lvl3pPr>
            <a:lvl4pPr>
              <a:buFont typeface="Arial" pitchFamily="34" charset="0"/>
              <a:buNone/>
              <a:defRPr sz="2933"/>
            </a:lvl4pPr>
            <a:lvl5pPr>
              <a:buFont typeface="Arial" pitchFamily="34" charset="0"/>
              <a:buNone/>
              <a:defRPr sz="29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67795" y="4108137"/>
            <a:ext cx="21259328" cy="6076899"/>
          </a:xfrm>
          <a:prstGeom prst="rect">
            <a:avLst/>
          </a:prstGeom>
        </p:spPr>
        <p:txBody>
          <a:bodyPr>
            <a:noAutofit/>
          </a:bodyPr>
          <a:lstStyle>
            <a:lvl1pPr marL="489606" indent="-1066595" algn="l">
              <a:lnSpc>
                <a:spcPct val="90000"/>
              </a:lnSpc>
              <a:defRPr sz="10667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244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507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24384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BCEB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10" name="Text Placeholder 9"/>
          <p:cNvSpPr txBox="1">
            <a:spLocks/>
          </p:cNvSpPr>
          <p:nvPr userDrawn="1"/>
        </p:nvSpPr>
        <p:spPr>
          <a:xfrm>
            <a:off x="1248835" y="10442821"/>
            <a:ext cx="20778288" cy="931616"/>
          </a:xfrm>
          <a:prstGeom prst="rect">
            <a:avLst/>
          </a:prstGeom>
        </p:spPr>
        <p:txBody>
          <a:bodyPr wrap="square" lIns="243787" tIns="121893" rIns="243787" bIns="121893" anchor="b" anchorCtr="0">
            <a:noAutofit/>
          </a:bodyPr>
          <a:lstStyle>
            <a:lvl1pPr marL="0" indent="0" algn="l" defTabSz="603575" rtl="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22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None/>
              <a:defRPr lang="en-US" sz="11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pitchFamily="34" charset="0"/>
              <a:buNone/>
              <a:defRPr lang="en-US" sz="11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pitchFamily="34" charset="0"/>
              <a:buNone/>
              <a:defRPr lang="en-US" sz="11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pitchFamily="34" charset="0"/>
              <a:buNone/>
              <a:defRPr lang="en-US" sz="11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67"/>
              <a:t>Click to edit Master text styles</a:t>
            </a:r>
            <a:endParaRPr lang="en-US" sz="5867" dirty="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 bwMode="auto">
          <a:xfrm>
            <a:off x="767795" y="4108137"/>
            <a:ext cx="21259328" cy="607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43797" tIns="121899" rIns="243797" bIns="121899" numCol="1" anchor="ctr" anchorCtr="0" compatLnSpc="1">
            <a:prstTxWarp prst="textNoShape">
              <a:avLst/>
            </a:prstTxWarp>
            <a:noAutofit/>
          </a:bodyPr>
          <a:lstStyle>
            <a:lvl1pPr marL="183600" indent="-399968" algn="l" defTabSz="6842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1" u="none" kern="1200" spc="0" baseline="0">
                <a:solidFill>
                  <a:schemeClr val="tx2"/>
                </a:solidFill>
                <a:latin typeface="+mj-lt"/>
                <a:ea typeface="CiscoSansTT Thin" charset="0"/>
                <a:cs typeface="CiscoSans Thin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667"/>
              <a:t>Click to edit Master title style</a:t>
            </a:r>
            <a:endParaRPr lang="en-US" sz="10667" dirty="0"/>
          </a:p>
        </p:txBody>
      </p:sp>
    </p:spTree>
    <p:extLst>
      <p:ext uri="{BB962C8B-B14F-4D97-AF65-F5344CB8AC3E}">
        <p14:creationId xmlns:p14="http://schemas.microsoft.com/office/powerpoint/2010/main" val="250598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5867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1333501" y="10585945"/>
            <a:ext cx="21704299" cy="1089144"/>
          </a:xfrm>
          <a:prstGeom prst="rect">
            <a:avLst/>
          </a:prstGeom>
          <a:noFill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7733"/>
              </a:lnSpc>
              <a:spcBef>
                <a:spcPts val="0"/>
              </a:spcBef>
              <a:buNone/>
              <a:defRPr sz="6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1910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1167376" y="910170"/>
            <a:ext cx="22254635" cy="195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1273811" y="12644408"/>
            <a:ext cx="9069467" cy="41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64229" tIns="82112" rIns="164229" bIns="82112" anchor="b">
            <a:spAutoFit/>
          </a:bodyPr>
          <a:lstStyle/>
          <a:p>
            <a:pPr defTabSz="162867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spc="53" baseline="0" dirty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2021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5346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  <p:sldLayoutId id="2147483977" r:id="rId15"/>
    <p:sldLayoutId id="2147483978" r:id="rId16"/>
    <p:sldLayoutId id="2147483979" r:id="rId17"/>
    <p:sldLayoutId id="2147483980" r:id="rId18"/>
    <p:sldLayoutId id="2147483981" r:id="rId19"/>
    <p:sldLayoutId id="2147483982" r:id="rId20"/>
    <p:sldLayoutId id="2147483983" r:id="rId21"/>
    <p:sldLayoutId id="2147483984" r:id="rId22"/>
    <p:sldLayoutId id="2147483985" r:id="rId23"/>
    <p:sldLayoutId id="2147483986" r:id="rId24"/>
    <p:sldLayoutId id="2147483987" r:id="rId25"/>
    <p:sldLayoutId id="2147483988" r:id="rId26"/>
    <p:sldLayoutId id="2147483989" r:id="rId27"/>
    <p:sldLayoutId id="2147483990" r:id="rId28"/>
    <p:sldLayoutId id="2147483991" r:id="rId29"/>
    <p:sldLayoutId id="2147483993" r:id="rId30"/>
  </p:sldLayoutIdLst>
  <p:txStyles>
    <p:titleStyle>
      <a:lvl1pPr algn="l" defTabSz="182459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7467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182459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8533">
          <a:solidFill>
            <a:srgbClr val="676767"/>
          </a:solidFill>
          <a:latin typeface="Arial" charset="0"/>
          <a:ea typeface="ＭＳ Ｐゴシック" charset="0"/>
        </a:defRPr>
      </a:lvl2pPr>
      <a:lvl3pPr algn="l" defTabSz="182459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8533">
          <a:solidFill>
            <a:srgbClr val="676767"/>
          </a:solidFill>
          <a:latin typeface="Arial" charset="0"/>
          <a:ea typeface="ＭＳ Ｐゴシック" charset="0"/>
        </a:defRPr>
      </a:lvl3pPr>
      <a:lvl4pPr algn="l" defTabSz="182459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8533">
          <a:solidFill>
            <a:srgbClr val="676767"/>
          </a:solidFill>
          <a:latin typeface="Arial" charset="0"/>
          <a:ea typeface="ＭＳ Ｐゴシック" charset="0"/>
        </a:defRPr>
      </a:lvl4pPr>
      <a:lvl5pPr algn="l" defTabSz="182459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8533">
          <a:solidFill>
            <a:srgbClr val="676767"/>
          </a:solidFill>
          <a:latin typeface="Arial" charset="0"/>
          <a:ea typeface="ＭＳ Ｐゴシック" charset="0"/>
        </a:defRPr>
      </a:lvl5pPr>
      <a:lvl6pPr marL="1219215" algn="l" defTabSz="182459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8533">
          <a:solidFill>
            <a:srgbClr val="676767"/>
          </a:solidFill>
          <a:latin typeface="Arial" charset="0"/>
          <a:ea typeface="ＭＳ Ｐゴシック" charset="0"/>
        </a:defRPr>
      </a:lvl6pPr>
      <a:lvl7pPr marL="2438430" algn="l" defTabSz="182459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8533">
          <a:solidFill>
            <a:srgbClr val="676767"/>
          </a:solidFill>
          <a:latin typeface="Arial" charset="0"/>
          <a:ea typeface="ＭＳ Ｐゴシック" charset="0"/>
        </a:defRPr>
      </a:lvl7pPr>
      <a:lvl8pPr marL="3657646" algn="l" defTabSz="182459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8533">
          <a:solidFill>
            <a:srgbClr val="676767"/>
          </a:solidFill>
          <a:latin typeface="Arial" charset="0"/>
          <a:ea typeface="ＭＳ Ｐゴシック" charset="0"/>
        </a:defRPr>
      </a:lvl8pPr>
      <a:lvl9pPr marL="4876861" algn="l" defTabSz="182459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8533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452974" indent="-452974" algn="l" defTabSz="1824591" rtl="0" eaLnBrk="1" fontAlgn="base" hangingPunct="1">
        <a:lnSpc>
          <a:spcPct val="95000"/>
        </a:lnSpc>
        <a:spcBef>
          <a:spcPts val="2867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4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956745" indent="-575741" algn="l" defTabSz="1824591" rtl="0" eaLnBrk="1" fontAlgn="base" hangingPunct="1">
        <a:lnSpc>
          <a:spcPct val="95000"/>
        </a:lnSpc>
        <a:spcBef>
          <a:spcPts val="1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3733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1151481" indent="-452974" algn="l" defTabSz="1824591" rtl="0" eaLnBrk="1" fontAlgn="base" hangingPunct="1">
        <a:lnSpc>
          <a:spcPct val="95000"/>
        </a:lnSpc>
        <a:spcBef>
          <a:spcPts val="1667"/>
        </a:spcBef>
        <a:spcAft>
          <a:spcPct val="0"/>
        </a:spcAft>
        <a:buFont typeface="Arial" charset="0"/>
        <a:buChar char="•"/>
        <a:defRPr lang="en-US" sz="3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1341985" indent="-452974" algn="l" defTabSz="1824591" rtl="0" eaLnBrk="1" fontAlgn="base" hangingPunct="1">
        <a:lnSpc>
          <a:spcPct val="95000"/>
        </a:lnSpc>
        <a:spcBef>
          <a:spcPts val="1667"/>
        </a:spcBef>
        <a:spcAft>
          <a:spcPct val="0"/>
        </a:spcAft>
        <a:buFont typeface="Arial" charset="0"/>
        <a:buChar char="•"/>
        <a:defRPr lang="en-US" sz="2933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1532486" indent="-452974" algn="l" defTabSz="1824591" rtl="0" eaLnBrk="1" fontAlgn="base" hangingPunct="1">
        <a:lnSpc>
          <a:spcPct val="95000"/>
        </a:lnSpc>
        <a:spcBef>
          <a:spcPts val="1667"/>
        </a:spcBef>
        <a:spcAft>
          <a:spcPct val="0"/>
        </a:spcAft>
        <a:buFont typeface="Arial" charset="0"/>
        <a:buChar char="•"/>
        <a:defRPr lang="en-US" sz="2933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2303645" indent="-457192" algn="l" defTabSz="1828762" rtl="0" eaLnBrk="1" latinLnBrk="0" hangingPunct="1">
        <a:spcBef>
          <a:spcPts val="16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495615" indent="-457131" algn="l" defTabSz="1828762" rtl="0" eaLnBrk="1" latinLnBrk="0" hangingPunct="1">
        <a:spcBef>
          <a:spcPts val="1600"/>
        </a:spcBef>
        <a:buFont typeface="Arial" pitchFamily="34" charset="0"/>
        <a:buChar char="•"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6400667" indent="0" algn="l" defTabSz="1828762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38" indent="-457192" algn="l" defTabSz="1828762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62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4" algn="l" defTabSz="1828762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828762" algn="l" defTabSz="1828762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2743141" algn="l" defTabSz="1828762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3657526" algn="l" defTabSz="1828762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4571900" algn="l" defTabSz="1828762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5486287" algn="l" defTabSz="1828762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6400667" algn="l" defTabSz="1828762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7315051" algn="l" defTabSz="1828762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trustportal.cisco.com/" TargetMode="Externa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10" Type="http://schemas.openxmlformats.org/officeDocument/2006/relationships/image" Target="../media/image41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machendigitalisierungeinfach.de/" TargetMode="External"/><Relationship Id="rId2" Type="http://schemas.openxmlformats.org/officeDocument/2006/relationships/hyperlink" Target="https://meraki.cisco.com/de-de/industries/primary-education/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salesconnect.cisco.com/#/briefcase-details/P161193425300845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35CC26FD-FC2D-477A-83A5-8043C00CDE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89F07-5935-405C-8782-6DE1742D8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" y="10585945"/>
            <a:ext cx="24384000" cy="1089144"/>
          </a:xfrm>
          <a:solidFill>
            <a:schemeClr val="bg2"/>
          </a:solidFill>
        </p:spPr>
        <p:txBody>
          <a:bodyPr/>
          <a:lstStyle/>
          <a:p>
            <a:r>
              <a:rPr lang="de-DE" dirty="0"/>
              <a:t>Marktangang Digitalisierung von Schulen</a:t>
            </a:r>
          </a:p>
        </p:txBody>
      </p:sp>
    </p:spTree>
    <p:extLst>
      <p:ext uri="{BB962C8B-B14F-4D97-AF65-F5344CB8AC3E}">
        <p14:creationId xmlns:p14="http://schemas.microsoft.com/office/powerpoint/2010/main" val="787352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EBC11E7-B4CE-48AA-A71B-06236C27E0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327" y="2888702"/>
            <a:ext cx="4366621" cy="905451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1393AC-986E-4300-8B4F-7B46E50C5BF3}"/>
              </a:ext>
            </a:extLst>
          </p:cNvPr>
          <p:cNvSpPr/>
          <p:nvPr/>
        </p:nvSpPr>
        <p:spPr>
          <a:xfrm>
            <a:off x="11274004" y="2807046"/>
            <a:ext cx="13930009" cy="2042808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BA5B6-EF72-4E46-8D16-6F9F45BB0FDD}"/>
              </a:ext>
            </a:extLst>
          </p:cNvPr>
          <p:cNvSpPr txBox="1"/>
          <p:nvPr/>
        </p:nvSpPr>
        <p:spPr>
          <a:xfrm>
            <a:off x="11857664" y="2483880"/>
            <a:ext cx="406616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+mn-lt"/>
              </a:rPr>
              <a:t>1. </a:t>
            </a:r>
            <a:r>
              <a:rPr lang="de-DE" b="1" dirty="0">
                <a:solidFill>
                  <a:schemeClr val="accent2"/>
                </a:solidFill>
              </a:rPr>
              <a:t>Skalierbarkeit</a:t>
            </a:r>
            <a:endParaRPr lang="de-DE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BE2DB6-BA0C-48E4-8394-0FE9120BC565}"/>
              </a:ext>
            </a:extLst>
          </p:cNvPr>
          <p:cNvSpPr/>
          <p:nvPr/>
        </p:nvSpPr>
        <p:spPr>
          <a:xfrm>
            <a:off x="10664781" y="3357461"/>
            <a:ext cx="133934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5880" marR="0" lvl="1" indent="-571508" algn="l" defTabSz="1828823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Arial" charset="0"/>
                <a:cs typeface="Arial" charset="0"/>
              </a:rPr>
              <a:t>Unbegrenzter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Arial" charset="0"/>
                <a:cs typeface="Arial" charset="0"/>
              </a:rPr>
              <a:t>Durchsatz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Arial" charset="0"/>
                <a:cs typeface="Arial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Arial" charset="0"/>
                <a:cs typeface="Arial" charset="0"/>
              </a:rPr>
              <a:t>kein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Arial" charset="0"/>
                <a:cs typeface="Arial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Arial" charset="0"/>
                <a:cs typeface="Arial" charset="0"/>
              </a:rPr>
              <a:t>Flaschenhals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/>
              <a:ea typeface="Arial" charset="0"/>
              <a:cs typeface="Arial" charset="0"/>
            </a:endParaRPr>
          </a:p>
          <a:p>
            <a:pPr marL="1485880" lvl="1" indent="-571508" defTabSz="1828823">
              <a:spcBef>
                <a:spcPts val="1200"/>
              </a:spcBef>
              <a:buFont typeface="Arial" charset="0"/>
              <a:buChar char="•"/>
              <a:defRPr/>
            </a:pPr>
            <a:r>
              <a:rPr lang="de-DE" sz="2800" dirty="0">
                <a:ea typeface="Arial" charset="0"/>
                <a:cs typeface="Arial" charset="0"/>
              </a:rPr>
              <a:t>Hinzufügen weiterer Geräte mit wenigen Mausklicks</a:t>
            </a:r>
            <a:endParaRPr lang="en-US" sz="2800" b="1" dirty="0">
              <a:ea typeface="Arial" charset="0"/>
              <a:cs typeface="Arial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ED076A-593D-4EA5-97FE-25BE1E307675}"/>
              </a:ext>
            </a:extLst>
          </p:cNvPr>
          <p:cNvSpPr/>
          <p:nvPr/>
        </p:nvSpPr>
        <p:spPr>
          <a:xfrm>
            <a:off x="11274004" y="5566287"/>
            <a:ext cx="13930009" cy="3699349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61F298-7AFC-43C0-B077-89DFDC5C9F18}"/>
              </a:ext>
            </a:extLst>
          </p:cNvPr>
          <p:cNvSpPr txBox="1"/>
          <p:nvPr/>
        </p:nvSpPr>
        <p:spPr>
          <a:xfrm>
            <a:off x="11857664" y="5243122"/>
            <a:ext cx="406616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2</a:t>
            </a:r>
            <a:r>
              <a:rPr lang="de-DE" b="1" dirty="0">
                <a:solidFill>
                  <a:schemeClr val="accent2"/>
                </a:solidFill>
                <a:latin typeface="+mn-lt"/>
              </a:rPr>
              <a:t>. </a:t>
            </a:r>
            <a:r>
              <a:rPr lang="de-DE" b="1" dirty="0">
                <a:solidFill>
                  <a:schemeClr val="accent2"/>
                </a:solidFill>
              </a:rPr>
              <a:t>Zuverlässigkeit</a:t>
            </a:r>
            <a:endParaRPr lang="de-DE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4EDBA9-244D-4A25-892F-59CEC5FA6A7F}"/>
              </a:ext>
            </a:extLst>
          </p:cNvPr>
          <p:cNvSpPr/>
          <p:nvPr/>
        </p:nvSpPr>
        <p:spPr>
          <a:xfrm>
            <a:off x="10664781" y="6116703"/>
            <a:ext cx="13393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5880" marR="0" lvl="1" indent="-571508" algn="l" defTabSz="1828823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Arial" charset="0"/>
                <a:cs typeface="Arial" charset="0"/>
              </a:rPr>
              <a:t>Hochverfügbare Cloud mit deutschen Rechenzentren</a:t>
            </a:r>
          </a:p>
          <a:p>
            <a:pPr marL="1485880" marR="0" lvl="1" indent="-571508" algn="l" defTabSz="1828823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Arial" charset="0"/>
                <a:cs typeface="Arial" charset="0"/>
              </a:rPr>
              <a:t>Netzwerkbetrieb unabhängig von Cloud-Verfügbarkeit</a:t>
            </a:r>
          </a:p>
          <a:p>
            <a:pPr marL="1485880" marR="0" lvl="1" indent="-571508" algn="l" defTabSz="1828823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Arial" charset="0"/>
                <a:cs typeface="Arial" charset="0"/>
              </a:rPr>
              <a:t>99.99% Verfügbarkeit (Kein Ausfall in letzten 10 Jahren)</a:t>
            </a:r>
          </a:p>
          <a:p>
            <a:pPr marL="1485880" marR="0" lvl="1" indent="-571508" algn="l" defTabSz="1828823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Arial" charset="0"/>
                <a:cs typeface="Arial" charset="0"/>
              </a:rPr>
              <a:t>Nur 1kbit/Sek pro Endgerät für Cloudanbindung</a:t>
            </a:r>
          </a:p>
          <a:p>
            <a:pPr marL="1485880" marR="0" lvl="1" indent="-571508" algn="l" defTabSz="1828823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Arial" charset="0"/>
                <a:cs typeface="Arial" charset="0"/>
              </a:rPr>
              <a:t>Kein Ausfall bei Verlust von Cloud-Verbindung</a:t>
            </a:r>
            <a:endParaRPr lang="en-US" sz="2800" b="1" dirty="0">
              <a:ea typeface="Arial" charset="0"/>
              <a:cs typeface="Arial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12FCCA-9765-4361-9B3D-3EC9CE4E840F}"/>
              </a:ext>
            </a:extLst>
          </p:cNvPr>
          <p:cNvSpPr/>
          <p:nvPr/>
        </p:nvSpPr>
        <p:spPr>
          <a:xfrm>
            <a:off x="11274004" y="9895478"/>
            <a:ext cx="13930009" cy="3046540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7E9D78-2E8A-4AE8-8656-3878090B3039}"/>
              </a:ext>
            </a:extLst>
          </p:cNvPr>
          <p:cNvSpPr txBox="1"/>
          <p:nvPr/>
        </p:nvSpPr>
        <p:spPr>
          <a:xfrm>
            <a:off x="11857664" y="9572312"/>
            <a:ext cx="406616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3.</a:t>
            </a:r>
            <a:r>
              <a:rPr lang="de-DE" b="1" dirty="0">
                <a:solidFill>
                  <a:schemeClr val="accent2"/>
                </a:solidFill>
                <a:latin typeface="+mn-lt"/>
              </a:rPr>
              <a:t> Sicherheit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96F8DF-14C1-4EF4-8782-82C51C8B1C14}"/>
              </a:ext>
            </a:extLst>
          </p:cNvPr>
          <p:cNvSpPr/>
          <p:nvPr/>
        </p:nvSpPr>
        <p:spPr>
          <a:xfrm>
            <a:off x="10664781" y="10445893"/>
            <a:ext cx="1339348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5880" lvl="1" indent="-571508" defTabSz="1828823">
              <a:spcBef>
                <a:spcPts val="1200"/>
              </a:spcBef>
              <a:buFont typeface="Arial" charset="0"/>
              <a:buChar char="•"/>
            </a:pPr>
            <a:r>
              <a:rPr lang="en-US" sz="2800" dirty="0">
                <a:ea typeface="Arial" charset="0"/>
                <a:cs typeface="Arial" charset="0"/>
              </a:rPr>
              <a:t>Kein </a:t>
            </a:r>
            <a:r>
              <a:rPr lang="en-US" sz="2800" dirty="0" err="1">
                <a:ea typeface="Arial" charset="0"/>
                <a:cs typeface="Arial" charset="0"/>
              </a:rPr>
              <a:t>lokaler</a:t>
            </a:r>
            <a:r>
              <a:rPr lang="en-US" sz="2800" dirty="0">
                <a:ea typeface="Arial" charset="0"/>
                <a:cs typeface="Arial" charset="0"/>
              </a:rPr>
              <a:t> </a:t>
            </a:r>
            <a:r>
              <a:rPr lang="en-US" sz="2800" dirty="0" err="1">
                <a:ea typeface="Arial" charset="0"/>
                <a:cs typeface="Arial" charset="0"/>
              </a:rPr>
              <a:t>Netzwerkverkehr</a:t>
            </a:r>
            <a:r>
              <a:rPr lang="en-US" sz="2800" dirty="0">
                <a:ea typeface="Arial" charset="0"/>
                <a:cs typeface="Arial" charset="0"/>
              </a:rPr>
              <a:t> </a:t>
            </a:r>
            <a:r>
              <a:rPr lang="en-US" sz="2800" dirty="0" err="1">
                <a:ea typeface="Arial" charset="0"/>
                <a:cs typeface="Arial" charset="0"/>
              </a:rPr>
              <a:t>geht</a:t>
            </a:r>
            <a:r>
              <a:rPr lang="en-US" sz="2800" dirty="0">
                <a:ea typeface="Arial" charset="0"/>
                <a:cs typeface="Arial" charset="0"/>
              </a:rPr>
              <a:t> </a:t>
            </a:r>
            <a:r>
              <a:rPr lang="en-US" sz="2800" dirty="0" err="1">
                <a:ea typeface="Arial" charset="0"/>
                <a:cs typeface="Arial" charset="0"/>
              </a:rPr>
              <a:t>durch</a:t>
            </a:r>
            <a:r>
              <a:rPr lang="en-US" sz="2800" dirty="0">
                <a:ea typeface="Arial" charset="0"/>
                <a:cs typeface="Arial" charset="0"/>
              </a:rPr>
              <a:t> die Cloud</a:t>
            </a:r>
          </a:p>
          <a:p>
            <a:pPr marL="1485880" lvl="1" indent="-571508" defTabSz="1828823">
              <a:spcBef>
                <a:spcPts val="1200"/>
              </a:spcBef>
              <a:buFont typeface="Arial" charset="0"/>
              <a:buChar char="•"/>
            </a:pPr>
            <a:r>
              <a:rPr lang="en-US" sz="2800" dirty="0">
                <a:ea typeface="Arial" charset="0"/>
                <a:cs typeface="Arial" charset="0"/>
              </a:rPr>
              <a:t>DSGVO und PCI-</a:t>
            </a:r>
            <a:r>
              <a:rPr lang="en-US" sz="2800" dirty="0" err="1">
                <a:ea typeface="Arial" charset="0"/>
                <a:cs typeface="Arial" charset="0"/>
              </a:rPr>
              <a:t>konforme</a:t>
            </a:r>
            <a:r>
              <a:rPr lang="en-US" sz="2800" dirty="0">
                <a:ea typeface="Arial" charset="0"/>
                <a:cs typeface="Arial" charset="0"/>
              </a:rPr>
              <a:t> </a:t>
            </a:r>
            <a:r>
              <a:rPr lang="en-US" sz="2800" dirty="0" err="1">
                <a:ea typeface="Arial" charset="0"/>
                <a:cs typeface="Arial" charset="0"/>
              </a:rPr>
              <a:t>Netzwerke</a:t>
            </a:r>
            <a:r>
              <a:rPr lang="en-US" sz="2800" dirty="0">
                <a:ea typeface="Arial" charset="0"/>
                <a:cs typeface="Arial" charset="0"/>
              </a:rPr>
              <a:t> </a:t>
            </a:r>
          </a:p>
          <a:p>
            <a:pPr marL="1485880" lvl="1" indent="-571508" defTabSz="1828823">
              <a:spcBef>
                <a:spcPts val="1200"/>
              </a:spcBef>
              <a:buFont typeface="Arial" charset="0"/>
              <a:buChar char="•"/>
            </a:pPr>
            <a:r>
              <a:rPr lang="en-US" sz="2800" dirty="0" err="1">
                <a:ea typeface="Arial" charset="0"/>
                <a:cs typeface="Arial" charset="0"/>
              </a:rPr>
              <a:t>Rechenzentren</a:t>
            </a:r>
            <a:r>
              <a:rPr lang="en-US" sz="2800" dirty="0">
                <a:ea typeface="Arial" charset="0"/>
                <a:cs typeface="Arial" charset="0"/>
              </a:rPr>
              <a:t> in Frankfurt und München</a:t>
            </a:r>
          </a:p>
          <a:p>
            <a:pPr marL="1485880" lvl="1" indent="-571508" defTabSz="1828823">
              <a:spcBef>
                <a:spcPts val="1200"/>
              </a:spcBef>
              <a:buFont typeface="Arial" charset="0"/>
              <a:buChar char="•"/>
            </a:pPr>
            <a:r>
              <a:rPr lang="en-US" sz="2800" dirty="0">
                <a:ea typeface="Arial" charset="0"/>
                <a:cs typeface="Arial" charset="0"/>
              </a:rPr>
              <a:t>Security Audits </a:t>
            </a:r>
            <a:r>
              <a:rPr lang="en-US" sz="2800" dirty="0" err="1">
                <a:ea typeface="Arial" charset="0"/>
                <a:cs typeface="Arial" charset="0"/>
              </a:rPr>
              <a:t>durch</a:t>
            </a:r>
            <a:r>
              <a:rPr lang="en-US" sz="2800" dirty="0">
                <a:ea typeface="Arial" charset="0"/>
                <a:cs typeface="Arial" charset="0"/>
              </a:rPr>
              <a:t> </a:t>
            </a:r>
            <a:r>
              <a:rPr lang="en-US" sz="2800" dirty="0" err="1">
                <a:ea typeface="Arial" charset="0"/>
                <a:cs typeface="Arial" charset="0"/>
              </a:rPr>
              <a:t>Dritte</a:t>
            </a:r>
            <a:r>
              <a:rPr lang="en-US" sz="2800" dirty="0">
                <a:ea typeface="Arial" charset="0"/>
                <a:cs typeface="Arial" charset="0"/>
              </a:rPr>
              <a:t>, </a:t>
            </a:r>
            <a:r>
              <a:rPr lang="en-US" sz="2800" dirty="0" err="1">
                <a:ea typeface="Arial" charset="0"/>
                <a:cs typeface="Arial" charset="0"/>
              </a:rPr>
              <a:t>tägliche</a:t>
            </a:r>
            <a:r>
              <a:rPr lang="en-US" sz="2800" dirty="0">
                <a:ea typeface="Arial" charset="0"/>
                <a:cs typeface="Arial" charset="0"/>
              </a:rPr>
              <a:t> </a:t>
            </a:r>
            <a:r>
              <a:rPr lang="en-US" sz="2800" dirty="0" err="1">
                <a:ea typeface="Arial" charset="0"/>
                <a:cs typeface="Arial" charset="0"/>
              </a:rPr>
              <a:t>Penetrationstests</a:t>
            </a:r>
            <a:endParaRPr lang="en-US" sz="2800" dirty="0">
              <a:ea typeface="Arial" charset="0"/>
              <a:cs typeface="Arial" charset="0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6DC23BBA-C57F-4342-8A90-5546AA410D56}"/>
              </a:ext>
            </a:extLst>
          </p:cNvPr>
          <p:cNvSpPr txBox="1">
            <a:spLocks/>
          </p:cNvSpPr>
          <p:nvPr/>
        </p:nvSpPr>
        <p:spPr bwMode="auto">
          <a:xfrm>
            <a:off x="1167376" y="773982"/>
            <a:ext cx="22254635" cy="195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rmAutofit/>
          </a:bodyPr>
          <a:lstStyle>
            <a:lvl1pPr lvl="0" algn="l" defTabSz="1824591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  <a:defRPr lang="en-US" sz="72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lvl="1" algn="l" defTabSz="182459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33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lvl="2" algn="l" defTabSz="182459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33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lvl="3" algn="l" defTabSz="182459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33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lvl="4" algn="l" defTabSz="182459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33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1219215" lvl="5" algn="l" defTabSz="182459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33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2438430" lvl="6" algn="l" defTabSz="182459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33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3657646" lvl="7" algn="l" defTabSz="182459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33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4876861" lvl="8" algn="l" defTabSz="182459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33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dirty="0"/>
              <a:t>Vorteile von Cloud-Management</a:t>
            </a:r>
          </a:p>
        </p:txBody>
      </p:sp>
    </p:spTree>
    <p:extLst>
      <p:ext uri="{BB962C8B-B14F-4D97-AF65-F5344CB8AC3E}">
        <p14:creationId xmlns:p14="http://schemas.microsoft.com/office/powerpoint/2010/main" val="3878979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5762A-88A2-4B44-A1D9-A8F14E593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478959"/>
            <a:ext cx="22368164" cy="1601770"/>
          </a:xfrm>
        </p:spPr>
        <p:txBody>
          <a:bodyPr>
            <a:normAutofit/>
          </a:bodyPr>
          <a:lstStyle/>
          <a:p>
            <a:r>
              <a:rPr lang="de-DE" dirty="0"/>
              <a:t>Lizenz-Modell</a:t>
            </a:r>
          </a:p>
        </p:txBody>
      </p:sp>
      <p:sp>
        <p:nvSpPr>
          <p:cNvPr id="6" name="Google Shape;629;p80">
            <a:extLst>
              <a:ext uri="{FF2B5EF4-FFF2-40B4-BE49-F238E27FC236}">
                <a16:creationId xmlns:a16="http://schemas.microsoft.com/office/drawing/2014/main" id="{65F4C26A-5BBE-4E8D-AF86-3DB4AF9956D6}"/>
              </a:ext>
            </a:extLst>
          </p:cNvPr>
          <p:cNvSpPr txBox="1"/>
          <p:nvPr/>
        </p:nvSpPr>
        <p:spPr>
          <a:xfrm>
            <a:off x="10661557" y="3306233"/>
            <a:ext cx="12156879" cy="277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ts val="3000"/>
            </a:pPr>
            <a:r>
              <a:rPr lang="en-US" sz="4400" b="1" dirty="0" err="1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Lizenzen</a:t>
            </a:r>
            <a:r>
              <a:rPr lang="en-US" sz="4400" b="1" dirty="0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 </a:t>
            </a:r>
            <a:r>
              <a:rPr lang="en-US" sz="4400" b="1" dirty="0" err="1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inklusive</a:t>
            </a:r>
            <a:r>
              <a:rPr lang="en-US" sz="4400" b="1" dirty="0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:</a:t>
            </a:r>
            <a:endParaRPr sz="4400" b="1" dirty="0">
              <a:solidFill>
                <a:srgbClr val="434343"/>
              </a:solidFill>
              <a:ea typeface="Proxima Nova"/>
              <a:cs typeface="Proxima Nova"/>
              <a:sym typeface="Proxima Nova"/>
            </a:endParaRPr>
          </a:p>
          <a:p>
            <a:pPr marL="795338" indent="-571500">
              <a:lnSpc>
                <a:spcPct val="150000"/>
              </a:lnSpc>
              <a:spcBef>
                <a:spcPts val="1200"/>
              </a:spcBef>
              <a:buClr>
                <a:srgbClr val="444446"/>
              </a:buClr>
              <a:buSzPts val="3000"/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Zugriff</a:t>
            </a:r>
            <a:r>
              <a:rPr lang="en-US" dirty="0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 auf das Meraki Dashboard</a:t>
            </a:r>
          </a:p>
          <a:p>
            <a:pPr marL="795338" indent="-571500">
              <a:lnSpc>
                <a:spcPct val="150000"/>
              </a:lnSpc>
              <a:spcBef>
                <a:spcPts val="1200"/>
              </a:spcBef>
              <a:buClr>
                <a:srgbClr val="444446"/>
              </a:buClr>
              <a:buSzPts val="3000"/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Garantiert</a:t>
            </a:r>
            <a:r>
              <a:rPr lang="en-US" dirty="0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 </a:t>
            </a:r>
            <a:r>
              <a:rPr lang="en-US" dirty="0" err="1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immer</a:t>
            </a:r>
            <a:r>
              <a:rPr lang="en-US" dirty="0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 </a:t>
            </a:r>
            <a:r>
              <a:rPr lang="en-US" dirty="0" err="1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neueste</a:t>
            </a:r>
            <a:r>
              <a:rPr lang="en-US" dirty="0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 Update und Patches </a:t>
            </a:r>
          </a:p>
          <a:p>
            <a:pPr marL="795338" indent="-571500">
              <a:lnSpc>
                <a:spcPct val="150000"/>
              </a:lnSpc>
              <a:spcBef>
                <a:spcPts val="1200"/>
              </a:spcBef>
              <a:buClr>
                <a:srgbClr val="444446"/>
              </a:buClr>
              <a:buSzPts val="3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24/7 </a:t>
            </a:r>
            <a:r>
              <a:rPr lang="de-DE" dirty="0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Telefon und Mailsupport sowie Support-Cases</a:t>
            </a:r>
          </a:p>
          <a:p>
            <a:pPr marL="795338" indent="-571500">
              <a:lnSpc>
                <a:spcPct val="150000"/>
              </a:lnSpc>
              <a:spcBef>
                <a:spcPts val="1200"/>
              </a:spcBef>
              <a:buClr>
                <a:srgbClr val="444446"/>
              </a:buClr>
              <a:buSzPts val="3000"/>
              <a:buFont typeface="Wingdings" panose="05000000000000000000" pitchFamily="2" charset="2"/>
              <a:buChar char="ü"/>
            </a:pPr>
            <a:r>
              <a:rPr lang="de-DE" dirty="0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Hardwaretausch bei Defekt</a:t>
            </a:r>
          </a:p>
          <a:p>
            <a:pPr marL="795338" indent="-571500">
              <a:lnSpc>
                <a:spcPct val="150000"/>
              </a:lnSpc>
              <a:spcBef>
                <a:spcPts val="1200"/>
              </a:spcBef>
              <a:buClr>
                <a:srgbClr val="444446"/>
              </a:buClr>
              <a:buSzPts val="3000"/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Zugriff</a:t>
            </a:r>
            <a:r>
              <a:rPr lang="en-US" dirty="0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 auf alle </a:t>
            </a:r>
            <a:r>
              <a:rPr lang="en-US" dirty="0" err="1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zukünftigen</a:t>
            </a:r>
            <a:r>
              <a:rPr lang="en-US" dirty="0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 </a:t>
            </a:r>
            <a:r>
              <a:rPr lang="en-US" dirty="0" err="1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Erweiterungen</a:t>
            </a:r>
            <a:r>
              <a:rPr lang="en-US" dirty="0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 / </a:t>
            </a:r>
            <a:r>
              <a:rPr lang="en-US" dirty="0" err="1">
                <a:solidFill>
                  <a:srgbClr val="434343"/>
                </a:solidFill>
                <a:ea typeface="Proxima Nova"/>
                <a:cs typeface="Proxima Nova"/>
                <a:sym typeface="Proxima Nova"/>
              </a:rPr>
              <a:t>Entwicklungen</a:t>
            </a:r>
            <a:endParaRPr dirty="0">
              <a:solidFill>
                <a:srgbClr val="434343"/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10" name="Google Shape;630;p80">
            <a:extLst>
              <a:ext uri="{FF2B5EF4-FFF2-40B4-BE49-F238E27FC236}">
                <a16:creationId xmlns:a16="http://schemas.microsoft.com/office/drawing/2014/main" id="{E7F9BB98-B924-4153-B546-F52D7CDF297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53692" y="4038925"/>
            <a:ext cx="4163559" cy="40583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31;p80">
            <a:extLst>
              <a:ext uri="{FF2B5EF4-FFF2-40B4-BE49-F238E27FC236}">
                <a16:creationId xmlns:a16="http://schemas.microsoft.com/office/drawing/2014/main" id="{8056B62A-CC7B-48A2-84F6-601C6FA2E0CF}"/>
              </a:ext>
            </a:extLst>
          </p:cNvPr>
          <p:cNvSpPr/>
          <p:nvPr/>
        </p:nvSpPr>
        <p:spPr>
          <a:xfrm>
            <a:off x="3366655" y="8115620"/>
            <a:ext cx="5559237" cy="59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buClr>
                <a:srgbClr val="000000"/>
              </a:buClr>
              <a:buSzPts val="4000"/>
            </a:pPr>
            <a:r>
              <a:rPr lang="en-US" dirty="0">
                <a:solidFill>
                  <a:srgbClr val="525252"/>
                </a:solidFill>
                <a:ea typeface="Proxima Nova"/>
                <a:cs typeface="Proxima Nova"/>
                <a:sym typeface="Proxima Nova"/>
              </a:rPr>
              <a:t>Cisco Meraki </a:t>
            </a:r>
            <a:r>
              <a:rPr lang="en-US" dirty="0" err="1">
                <a:solidFill>
                  <a:srgbClr val="525252"/>
                </a:solidFill>
                <a:ea typeface="Proxima Nova"/>
                <a:cs typeface="Proxima Nova"/>
                <a:sym typeface="Proxima Nova"/>
              </a:rPr>
              <a:t>Lizenzen</a:t>
            </a:r>
            <a:endParaRPr sz="1050" dirty="0">
              <a:solidFill>
                <a:srgbClr val="525252"/>
              </a:solidFill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" name="Google Shape;632;p80">
            <a:extLst>
              <a:ext uri="{FF2B5EF4-FFF2-40B4-BE49-F238E27FC236}">
                <a16:creationId xmlns:a16="http://schemas.microsoft.com/office/drawing/2014/main" id="{C41E590C-2033-407D-BD1F-22F9651C37FC}"/>
              </a:ext>
            </a:extLst>
          </p:cNvPr>
          <p:cNvCxnSpPr>
            <a:cxnSpLocks/>
          </p:cNvCxnSpPr>
          <p:nvPr/>
        </p:nvCxnSpPr>
        <p:spPr>
          <a:xfrm flipV="1">
            <a:off x="9677629" y="4019200"/>
            <a:ext cx="0" cy="4977725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Google Shape;633;p80">
            <a:extLst>
              <a:ext uri="{FF2B5EF4-FFF2-40B4-BE49-F238E27FC236}">
                <a16:creationId xmlns:a16="http://schemas.microsoft.com/office/drawing/2014/main" id="{0AC54E81-FBE5-4B22-8141-6FDFAC83D06A}"/>
              </a:ext>
            </a:extLst>
          </p:cNvPr>
          <p:cNvSpPr/>
          <p:nvPr/>
        </p:nvSpPr>
        <p:spPr>
          <a:xfrm>
            <a:off x="2410691" y="10607454"/>
            <a:ext cx="19036144" cy="1359127"/>
          </a:xfrm>
          <a:prstGeom prst="roundRect">
            <a:avLst>
              <a:gd name="adj" fmla="val 7521"/>
            </a:avLst>
          </a:prstGeom>
          <a:solidFill>
            <a:srgbClr val="F2F2F2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>
              <a:buClr>
                <a:srgbClr val="000000"/>
              </a:buClr>
              <a:buSzPts val="7200"/>
            </a:pPr>
            <a:r>
              <a:rPr lang="en-US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           </a:t>
            </a:r>
            <a:endParaRPr sz="7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" name="Google Shape;634;p80">
            <a:extLst>
              <a:ext uri="{FF2B5EF4-FFF2-40B4-BE49-F238E27FC236}">
                <a16:creationId xmlns:a16="http://schemas.microsoft.com/office/drawing/2014/main" id="{DC3CEB9F-6234-461E-B4E3-E026B4FD5CDE}"/>
              </a:ext>
            </a:extLst>
          </p:cNvPr>
          <p:cNvSpPr txBox="1"/>
          <p:nvPr/>
        </p:nvSpPr>
        <p:spPr>
          <a:xfrm>
            <a:off x="4489758" y="10721982"/>
            <a:ext cx="15834859" cy="17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8" tIns="45713" rIns="91438" bIns="45713" anchor="t" anchorCtr="0">
            <a:noAutofit/>
          </a:bodyPr>
          <a:lstStyle/>
          <a:p>
            <a:pPr indent="-127000" algn="ctr">
              <a:buClr>
                <a:schemeClr val="accent6"/>
              </a:buClr>
              <a:buSzPts val="4000"/>
              <a:buFont typeface="Merriweather Sans"/>
              <a:buChar char=" "/>
            </a:pPr>
            <a:r>
              <a:rPr lang="en-US" sz="6600" dirty="0">
                <a:solidFill>
                  <a:srgbClr val="64B243"/>
                </a:solidFill>
                <a:ea typeface="Proxima Nova"/>
                <a:cs typeface="Proxima Nova"/>
                <a:sym typeface="Proxima Nova"/>
              </a:rPr>
              <a:t> - Bis zu 10 Jahre Laufzeit -</a:t>
            </a:r>
            <a:endParaRPr sz="6600" dirty="0">
              <a:solidFill>
                <a:srgbClr val="64B243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509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AB31486-DF77-42F8-8E45-D5628062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40" y="1733181"/>
            <a:ext cx="23042560" cy="980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267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16605-62EC-4541-8118-766975567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Meraki und </a:t>
            </a:r>
            <a:r>
              <a:rPr lang="de-DE"/>
              <a:t>Umbrella </a:t>
            </a:r>
            <a:br>
              <a:rPr lang="de-DE" dirty="0"/>
            </a:br>
            <a:r>
              <a:rPr lang="de-DE" sz="6000" dirty="0"/>
              <a:t>Einfacher &amp; effektiver Schutz für Ihr WLAN</a:t>
            </a:r>
            <a:endParaRPr lang="de-DE" dirty="0"/>
          </a:p>
        </p:txBody>
      </p:sp>
      <p:pic>
        <p:nvPicPr>
          <p:cNvPr id="5124" name="Picture 4" descr="Cisco Meraki and Umbrella">
            <a:extLst>
              <a:ext uri="{FF2B5EF4-FFF2-40B4-BE49-F238E27FC236}">
                <a16:creationId xmlns:a16="http://schemas.microsoft.com/office/drawing/2014/main" id="{85E43383-B5F2-4C1F-8702-F50D1CC3D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145" y="7471297"/>
            <a:ext cx="8074943" cy="40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isco Meraki | WiFi 6 | Security | Switches | Routers">
            <a:extLst>
              <a:ext uri="{FF2B5EF4-FFF2-40B4-BE49-F238E27FC236}">
                <a16:creationId xmlns:a16="http://schemas.microsoft.com/office/drawing/2014/main" id="{27244D38-D4D6-4D14-8F1D-097DA7D08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28" y="3772766"/>
            <a:ext cx="5458691" cy="10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8A1E97-20D6-42A8-A4E4-D5638F7A7343}"/>
              </a:ext>
            </a:extLst>
          </p:cNvPr>
          <p:cNvSpPr txBox="1"/>
          <p:nvPr/>
        </p:nvSpPr>
        <p:spPr>
          <a:xfrm>
            <a:off x="1835729" y="4921219"/>
            <a:ext cx="103562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0" i="0" dirty="0">
                <a:effectLst/>
              </a:rPr>
              <a:t>ist Cisco’s Cloud-managed Networking-Lösung: Das komplette Netzwerk-Portfolio vom Access-Point bis zur Firewall, im Handumdrehen aufgesetzt, laufend Updates mit neuen Funktionen, sicher per Design. </a:t>
            </a:r>
            <a:endParaRPr lang="de-DE" sz="3200" dirty="0"/>
          </a:p>
        </p:txBody>
      </p:sp>
      <p:pic>
        <p:nvPicPr>
          <p:cNvPr id="2052" name="Picture 4" descr="Cisco Umbrella Security | Shackleton">
            <a:extLst>
              <a:ext uri="{FF2B5EF4-FFF2-40B4-BE49-F238E27FC236}">
                <a16:creationId xmlns:a16="http://schemas.microsoft.com/office/drawing/2014/main" id="{65FD5BC9-2211-4FB2-ADBA-818A8000A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3" t="37479" r="7855" b="34566"/>
          <a:stretch/>
        </p:blipFill>
        <p:spPr bwMode="auto">
          <a:xfrm>
            <a:off x="15175712" y="3966673"/>
            <a:ext cx="5601126" cy="108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isco Meraki | WiFi 6 | Security | Switches | Routers">
            <a:extLst>
              <a:ext uri="{FF2B5EF4-FFF2-40B4-BE49-F238E27FC236}">
                <a16:creationId xmlns:a16="http://schemas.microsoft.com/office/drawing/2014/main" id="{206D76B1-5A5B-4A2B-BA1C-03FC09EEE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12" r="57836"/>
          <a:stretch/>
        </p:blipFill>
        <p:spPr bwMode="auto">
          <a:xfrm>
            <a:off x="12834500" y="3703387"/>
            <a:ext cx="2301587" cy="113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C95997-F448-4238-B60F-6A0CA25E09F8}"/>
              </a:ext>
            </a:extLst>
          </p:cNvPr>
          <p:cNvSpPr txBox="1"/>
          <p:nvPr/>
        </p:nvSpPr>
        <p:spPr>
          <a:xfrm>
            <a:off x="12835902" y="4838091"/>
            <a:ext cx="987169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0" i="0" dirty="0">
                <a:effectLst/>
              </a:rPr>
              <a:t>ist dasselbe im Bereich Security: in weniger als einer halben Stunde integriert, schützt Umbrella alle Geräte im Unternehmen, bevor diese überhaupt eine Verbindung zu bösartigen Inhalten herstellen können.</a:t>
            </a:r>
            <a:endParaRPr lang="de-DE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3BC68D-B449-4653-A588-B5186A621A6D}"/>
              </a:ext>
            </a:extLst>
          </p:cNvPr>
          <p:cNvSpPr txBox="1"/>
          <p:nvPr/>
        </p:nvSpPr>
        <p:spPr>
          <a:xfrm>
            <a:off x="12834500" y="7221915"/>
            <a:ext cx="1100224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de-DE" b="1" dirty="0">
                <a:solidFill>
                  <a:srgbClr val="06A0D9"/>
                </a:solidFill>
              </a:rPr>
              <a:t>Erste Verteidigungslinie gegen Bedrohungen </a:t>
            </a:r>
          </a:p>
          <a:p>
            <a:pPr lvl="1"/>
            <a:r>
              <a:rPr lang="de-DE" sz="3200" dirty="0"/>
              <a:t>Malware und Phishing werden blockiert, bevor Schaden entstehen kann. </a:t>
            </a:r>
          </a:p>
          <a:p>
            <a:endParaRPr lang="de-DE" sz="1400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de-DE" b="1" dirty="0">
                <a:solidFill>
                  <a:srgbClr val="06A0D9"/>
                </a:solidFill>
              </a:rPr>
              <a:t>Transparenz und Schutz überall </a:t>
            </a:r>
          </a:p>
          <a:p>
            <a:pPr lvl="1"/>
            <a:r>
              <a:rPr lang="de-DE" sz="3200" dirty="0"/>
              <a:t>Die volleTransparenz, um den Internetzugriff über alle Geräte in Ihrem Netzwerk hinweg zu schützen. </a:t>
            </a:r>
          </a:p>
          <a:p>
            <a:endParaRPr lang="de-DE" sz="1400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de-DE" b="1" dirty="0">
                <a:solidFill>
                  <a:srgbClr val="06A0D9"/>
                </a:solidFill>
              </a:rPr>
              <a:t>Integrationen zur Optimierung von Investitionen</a:t>
            </a:r>
          </a:p>
          <a:p>
            <a:pPr lvl="1"/>
            <a:r>
              <a:rPr lang="de-DE" sz="3200" dirty="0"/>
              <a:t>Die Integration in bestehende Tools und Feeds sorgt für einen umfassenderen Schutz und die Anreicherung Ihrer Daten zu Reaktionen auf Vorfälle.</a:t>
            </a:r>
          </a:p>
        </p:txBody>
      </p:sp>
    </p:spTree>
    <p:extLst>
      <p:ext uri="{BB962C8B-B14F-4D97-AF65-F5344CB8AC3E}">
        <p14:creationId xmlns:p14="http://schemas.microsoft.com/office/powerpoint/2010/main" val="3338003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A25AD-116F-4700-A387-82FC90DF6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Der einfachste Weg, um Schulgeräte zu verwalten.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599B5E-3286-4498-97B9-049BE7313176}"/>
              </a:ext>
            </a:extLst>
          </p:cNvPr>
          <p:cNvSpPr txBox="1"/>
          <p:nvPr/>
        </p:nvSpPr>
        <p:spPr>
          <a:xfrm>
            <a:off x="1676400" y="2686423"/>
            <a:ext cx="197704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Meraki Systems Manager ermöglicht Cloud-basiertes, kabelloses und zentralisiertes Engeräte-Management. Verwalten Sie sämtliche schulinterne Endgeräte über ein einziges, leistungsstarkes, webbasiertes Dashboard.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04F32A-E4F4-41E2-909F-F46B5BCB7777}"/>
              </a:ext>
            </a:extLst>
          </p:cNvPr>
          <p:cNvSpPr txBox="1"/>
          <p:nvPr/>
        </p:nvSpPr>
        <p:spPr>
          <a:xfrm>
            <a:off x="8761573" y="5363455"/>
            <a:ext cx="14202336" cy="552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MOBILE DEVICE MANAGEMENT (MDM) </a:t>
            </a:r>
          </a:p>
          <a:p>
            <a:r>
              <a:rPr lang="de-DE" dirty="0"/>
              <a:t>Umfassendes Gerätemanagement für Mobilgeräte und Desktops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Bereitstellung von Einstellungen und Beschränkungen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Bestandsmanagement und Geräteverfolgung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Vollständige und selektive Zurücksetzung von Geräten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Remote-Überwachung und Fehlerbehebung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Native Remote-Desktop-Unterstützung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Android, Chrome, iOS, Mac OS, Windows und Windows Phone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686B47-9A2B-412A-85E9-829393C78D79}"/>
              </a:ext>
            </a:extLst>
          </p:cNvPr>
          <p:cNvGrpSpPr>
            <a:grpSpLocks noChangeAspect="1"/>
          </p:cNvGrpSpPr>
          <p:nvPr/>
        </p:nvGrpSpPr>
        <p:grpSpPr>
          <a:xfrm>
            <a:off x="2258292" y="5318885"/>
            <a:ext cx="4282727" cy="5668678"/>
            <a:chOff x="1631724" y="3365526"/>
            <a:chExt cx="342990" cy="453986"/>
          </a:xfrm>
        </p:grpSpPr>
        <p:sp>
          <p:nvSpPr>
            <p:cNvPr id="10" name="Freeform 312">
              <a:extLst>
                <a:ext uri="{FF2B5EF4-FFF2-40B4-BE49-F238E27FC236}">
                  <a16:creationId xmlns:a16="http://schemas.microsoft.com/office/drawing/2014/main" id="{750558DF-0A92-4ED0-AE9C-87D0FD91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724" y="3365526"/>
              <a:ext cx="342990" cy="453986"/>
            </a:xfrm>
            <a:custGeom>
              <a:avLst/>
              <a:gdLst>
                <a:gd name="T0" fmla="*/ 132 w 145"/>
                <a:gd name="T1" fmla="*/ 0 h 192"/>
                <a:gd name="T2" fmla="*/ 13 w 145"/>
                <a:gd name="T3" fmla="*/ 0 h 192"/>
                <a:gd name="T4" fmla="*/ 0 w 145"/>
                <a:gd name="T5" fmla="*/ 13 h 192"/>
                <a:gd name="T6" fmla="*/ 0 w 145"/>
                <a:gd name="T7" fmla="*/ 180 h 192"/>
                <a:gd name="T8" fmla="*/ 13 w 145"/>
                <a:gd name="T9" fmla="*/ 192 h 192"/>
                <a:gd name="T10" fmla="*/ 132 w 145"/>
                <a:gd name="T11" fmla="*/ 192 h 192"/>
                <a:gd name="T12" fmla="*/ 145 w 145"/>
                <a:gd name="T13" fmla="*/ 180 h 192"/>
                <a:gd name="T14" fmla="*/ 145 w 145"/>
                <a:gd name="T15" fmla="*/ 13 h 192"/>
                <a:gd name="T16" fmla="*/ 132 w 145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92">
                  <a:moveTo>
                    <a:pt x="13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7"/>
                    <a:pt x="6" y="192"/>
                    <a:pt x="13" y="192"/>
                  </a:cubicBezTo>
                  <a:cubicBezTo>
                    <a:pt x="132" y="192"/>
                    <a:pt x="132" y="192"/>
                    <a:pt x="132" y="192"/>
                  </a:cubicBezTo>
                  <a:cubicBezTo>
                    <a:pt x="139" y="192"/>
                    <a:pt x="145" y="187"/>
                    <a:pt x="145" y="180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6"/>
                    <a:pt x="139" y="0"/>
                    <a:pt x="13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313">
              <a:extLst>
                <a:ext uri="{FF2B5EF4-FFF2-40B4-BE49-F238E27FC236}">
                  <a16:creationId xmlns:a16="http://schemas.microsoft.com/office/drawing/2014/main" id="{F7A6740C-57F9-4874-B8E4-F22DE0FB7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719" y="3753514"/>
              <a:ext cx="30999" cy="299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314">
              <a:extLst>
                <a:ext uri="{FF2B5EF4-FFF2-40B4-BE49-F238E27FC236}">
                  <a16:creationId xmlns:a16="http://schemas.microsoft.com/office/drawing/2014/main" id="{DF485BB5-5878-4657-B737-AF20748D6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5719" y="3590519"/>
              <a:ext cx="56998" cy="4000"/>
            </a:xfrm>
            <a:custGeom>
              <a:avLst/>
              <a:gdLst>
                <a:gd name="T0" fmla="*/ 23 w 24"/>
                <a:gd name="T1" fmla="*/ 2 h 2"/>
                <a:gd name="T2" fmla="*/ 1 w 24"/>
                <a:gd name="T3" fmla="*/ 2 h 2"/>
                <a:gd name="T4" fmla="*/ 0 w 24"/>
                <a:gd name="T5" fmla="*/ 1 h 2"/>
                <a:gd name="T6" fmla="*/ 1 w 24"/>
                <a:gd name="T7" fmla="*/ 0 h 2"/>
                <a:gd name="T8" fmla="*/ 23 w 24"/>
                <a:gd name="T9" fmla="*/ 0 h 2"/>
                <a:gd name="T10" fmla="*/ 24 w 24"/>
                <a:gd name="T11" fmla="*/ 1 h 2"/>
                <a:gd name="T12" fmla="*/ 23 w 2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">
                  <a:moveTo>
                    <a:pt x="23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4" y="1"/>
                  </a:cubicBezTo>
                  <a:cubicBezTo>
                    <a:pt x="24" y="2"/>
                    <a:pt x="23" y="2"/>
                    <a:pt x="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315">
              <a:extLst>
                <a:ext uri="{FF2B5EF4-FFF2-40B4-BE49-F238E27FC236}">
                  <a16:creationId xmlns:a16="http://schemas.microsoft.com/office/drawing/2014/main" id="{DD0B20B7-B6B6-44DC-BB6C-009E5F476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723" y="3426524"/>
              <a:ext cx="290991" cy="3339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026" name="Picture 2" descr="Kostenlose Systems Manager-Lizenzen | Cisco Meraki">
            <a:extLst>
              <a:ext uri="{FF2B5EF4-FFF2-40B4-BE49-F238E27FC236}">
                <a16:creationId xmlns:a16="http://schemas.microsoft.com/office/drawing/2014/main" id="{7DB74FEF-C083-497B-A114-B880A4214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873" y="6426034"/>
            <a:ext cx="3286512" cy="328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27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D7F21-BB8E-4DE3-8EFE-C96E739EA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Meraki CO</a:t>
            </a:r>
            <a:r>
              <a:rPr lang="de-DE" baseline="30000" dirty="0"/>
              <a:t>2</a:t>
            </a:r>
            <a:r>
              <a:rPr lang="de-DE" dirty="0"/>
              <a:t> Filter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FE27EE-4073-455F-B749-E8BDF6F92180}"/>
              </a:ext>
            </a:extLst>
          </p:cNvPr>
          <p:cNvSpPr txBox="1"/>
          <p:nvPr/>
        </p:nvSpPr>
        <p:spPr>
          <a:xfrm>
            <a:off x="10631936" y="4615309"/>
            <a:ext cx="10856464" cy="6268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MT14 Indoor Air Quality Sensor</a:t>
            </a:r>
          </a:p>
          <a:p>
            <a:r>
              <a:rPr lang="de-DE" dirty="0"/>
              <a:t>Der Sensor misst: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Luftqualität insgesamt</a:t>
            </a:r>
          </a:p>
          <a:p>
            <a:pPr marL="14859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Kohlenstoffdioxid Gehalt</a:t>
            </a:r>
          </a:p>
          <a:p>
            <a:pPr marL="14859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Total Volatile Organic Compouds (TVOC) (Richtwert für die Innenraumluft)</a:t>
            </a:r>
          </a:p>
          <a:p>
            <a:pPr marL="14859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Feinstaubpartikel (2,5nm Durchmesser)</a:t>
            </a:r>
          </a:p>
          <a:p>
            <a:pPr marL="14859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Temperatur und relative Luftfeuchtigkeit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Raumgeräuschpegel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6FBB87-8F6C-4D72-9AC5-A57B4B06C554}"/>
              </a:ext>
            </a:extLst>
          </p:cNvPr>
          <p:cNvGrpSpPr/>
          <p:nvPr/>
        </p:nvGrpSpPr>
        <p:grpSpPr>
          <a:xfrm>
            <a:off x="1309254" y="2911041"/>
            <a:ext cx="8167255" cy="7893917"/>
            <a:chOff x="1205345" y="3556865"/>
            <a:chExt cx="8167255" cy="7893917"/>
          </a:xfrm>
        </p:grpSpPr>
        <p:pic>
          <p:nvPicPr>
            <p:cNvPr id="1026" name="Grafik 1">
              <a:extLst>
                <a:ext uri="{FF2B5EF4-FFF2-40B4-BE49-F238E27FC236}">
                  <a16:creationId xmlns:a16="http://schemas.microsoft.com/office/drawing/2014/main" id="{B05173CC-1467-4C04-BE52-16BEEF2C63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407"/>
            <a:stretch/>
          </p:blipFill>
          <p:spPr bwMode="auto">
            <a:xfrm>
              <a:off x="1385454" y="3556865"/>
              <a:ext cx="7987146" cy="789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DEEA458-5BD2-4A22-B0DC-FA10E41B6A90}"/>
                </a:ext>
              </a:extLst>
            </p:cNvPr>
            <p:cNvSpPr/>
            <p:nvPr/>
          </p:nvSpPr>
          <p:spPr>
            <a:xfrm>
              <a:off x="1205345" y="3556865"/>
              <a:ext cx="2119746" cy="12852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857340-FAC1-480F-B429-929C224E9332}"/>
              </a:ext>
            </a:extLst>
          </p:cNvPr>
          <p:cNvSpPr/>
          <p:nvPr/>
        </p:nvSpPr>
        <p:spPr>
          <a:xfrm>
            <a:off x="15544799" y="1309271"/>
            <a:ext cx="7793182" cy="16017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600" b="1" dirty="0"/>
              <a:t>- Coming soon -</a:t>
            </a:r>
          </a:p>
        </p:txBody>
      </p:sp>
    </p:spTree>
    <p:extLst>
      <p:ext uri="{BB962C8B-B14F-4D97-AF65-F5344CB8AC3E}">
        <p14:creationId xmlns:p14="http://schemas.microsoft.com/office/powerpoint/2010/main" val="1521317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2205"/>
          <p:cNvSpPr/>
          <p:nvPr/>
        </p:nvSpPr>
        <p:spPr>
          <a:xfrm>
            <a:off x="14155119" y="2948216"/>
            <a:ext cx="10228888" cy="7819573"/>
          </a:xfrm>
          <a:custGeom>
            <a:avLst/>
            <a:gdLst/>
            <a:ahLst/>
            <a:cxnLst/>
            <a:rect l="l" t="t" r="r" b="b"/>
            <a:pathLst>
              <a:path w="4180113" h="2932340">
                <a:moveTo>
                  <a:pt x="0" y="1466169"/>
                </a:moveTo>
                <a:lnTo>
                  <a:pt x="0" y="1466170"/>
                </a:lnTo>
                <a:close/>
                <a:moveTo>
                  <a:pt x="1466170" y="0"/>
                </a:moveTo>
                <a:lnTo>
                  <a:pt x="4180113" y="0"/>
                </a:lnTo>
                <a:lnTo>
                  <a:pt x="4180113" y="2932340"/>
                </a:lnTo>
                <a:lnTo>
                  <a:pt x="1466170" y="2932339"/>
                </a:lnTo>
                <a:cubicBezTo>
                  <a:pt x="656427" y="2932339"/>
                  <a:pt x="0" y="2275912"/>
                  <a:pt x="0" y="1466170"/>
                </a:cubicBezTo>
                <a:cubicBezTo>
                  <a:pt x="0" y="656427"/>
                  <a:pt x="656427" y="0"/>
                  <a:pt x="1466170" y="0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2438372">
              <a:defRPr/>
            </a:pPr>
            <a:endParaRPr lang="en-US" sz="9600" kern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ED135A8-28D8-49B3-8B81-AE92CF513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1629" y="7393230"/>
            <a:ext cx="14035353" cy="1719280"/>
          </a:xfrm>
        </p:spPr>
        <p:txBody>
          <a:bodyPr/>
          <a:lstStyle/>
          <a:p>
            <a:r>
              <a:rPr lang="de-DE" dirty="0"/>
              <a:t>Erweiterung von </a:t>
            </a:r>
            <a:br>
              <a:rPr lang="de-DE" dirty="0"/>
            </a:br>
            <a:r>
              <a:rPr lang="de-DE" dirty="0"/>
              <a:t>Lehr- und Lernangeboten </a:t>
            </a:r>
          </a:p>
        </p:txBody>
      </p:sp>
      <p:pic>
        <p:nvPicPr>
          <p:cNvPr id="3074" name="Picture 2" descr="Cisco Webex erfindet sich neu: Cisco Webex Suite vereint Meetings,  Telefonie, Messaging, Veranstaltungen und Umfragen - Cisco News The EMEAR  Network">
            <a:extLst>
              <a:ext uri="{FF2B5EF4-FFF2-40B4-BE49-F238E27FC236}">
                <a16:creationId xmlns:a16="http://schemas.microsoft.com/office/drawing/2014/main" id="{1AC5F3EB-CCAC-49C8-B163-41E11604A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263" y="5662612"/>
            <a:ext cx="86106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365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39FA2-FCAC-4829-B093-43765089C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Erweitern Sie das Klassenzimmer</a:t>
            </a:r>
          </a:p>
        </p:txBody>
      </p:sp>
      <p:sp>
        <p:nvSpPr>
          <p:cNvPr id="40" name="Rounded Rectangle 65">
            <a:extLst>
              <a:ext uri="{FF2B5EF4-FFF2-40B4-BE49-F238E27FC236}">
                <a16:creationId xmlns:a16="http://schemas.microsoft.com/office/drawing/2014/main" id="{0DF84A8A-8268-49E8-BC90-A55A71D89C37}"/>
              </a:ext>
            </a:extLst>
          </p:cNvPr>
          <p:cNvSpPr/>
          <p:nvPr/>
        </p:nvSpPr>
        <p:spPr>
          <a:xfrm>
            <a:off x="2189640" y="7575163"/>
            <a:ext cx="6365189" cy="1941877"/>
          </a:xfrm>
          <a:prstGeom prst="roundRect">
            <a:avLst>
              <a:gd name="adj" fmla="val 15014"/>
            </a:avLst>
          </a:prstGeom>
          <a:solidFill>
            <a:schemeClr val="tx1">
              <a:alpha val="1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 fontAlgn="base">
              <a:spcBef>
                <a:spcPct val="0"/>
              </a:spcBef>
              <a:spcAft>
                <a:spcPct val="0"/>
              </a:spcAft>
            </a:pPr>
            <a:endParaRPr lang="en-US" sz="640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41" name="Rounded Rectangle 66">
            <a:extLst>
              <a:ext uri="{FF2B5EF4-FFF2-40B4-BE49-F238E27FC236}">
                <a16:creationId xmlns:a16="http://schemas.microsoft.com/office/drawing/2014/main" id="{1E4A87F6-FBA8-44C1-BBA2-01236A3B2F13}"/>
              </a:ext>
            </a:extLst>
          </p:cNvPr>
          <p:cNvSpPr/>
          <p:nvPr/>
        </p:nvSpPr>
        <p:spPr>
          <a:xfrm>
            <a:off x="2189640" y="9649640"/>
            <a:ext cx="6365189" cy="1941877"/>
          </a:xfrm>
          <a:prstGeom prst="roundRect">
            <a:avLst>
              <a:gd name="adj" fmla="val 15014"/>
            </a:avLst>
          </a:prstGeom>
          <a:solidFill>
            <a:schemeClr val="tx1">
              <a:alpha val="1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 fontAlgn="base">
              <a:spcBef>
                <a:spcPct val="0"/>
              </a:spcBef>
              <a:spcAft>
                <a:spcPct val="0"/>
              </a:spcAft>
            </a:pPr>
            <a:endParaRPr lang="en-US" sz="640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42" name="Rounded Rectangle 16">
            <a:extLst>
              <a:ext uri="{FF2B5EF4-FFF2-40B4-BE49-F238E27FC236}">
                <a16:creationId xmlns:a16="http://schemas.microsoft.com/office/drawing/2014/main" id="{F84BEEDC-EFD8-40AE-A266-D9A2133A0FEA}"/>
              </a:ext>
            </a:extLst>
          </p:cNvPr>
          <p:cNvSpPr/>
          <p:nvPr/>
        </p:nvSpPr>
        <p:spPr>
          <a:xfrm>
            <a:off x="2189640" y="5506646"/>
            <a:ext cx="6365189" cy="1941877"/>
          </a:xfrm>
          <a:prstGeom prst="roundRect">
            <a:avLst>
              <a:gd name="adj" fmla="val 15014"/>
            </a:avLst>
          </a:prstGeom>
          <a:solidFill>
            <a:schemeClr val="tx1">
              <a:alpha val="1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 fontAlgn="base">
              <a:spcBef>
                <a:spcPct val="0"/>
              </a:spcBef>
              <a:spcAft>
                <a:spcPct val="0"/>
              </a:spcAft>
            </a:pPr>
            <a:endParaRPr lang="en-US" sz="640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0471EBB-84CA-42AC-8E03-1AA7C5A1CA69}"/>
              </a:ext>
            </a:extLst>
          </p:cNvPr>
          <p:cNvSpPr txBox="1"/>
          <p:nvPr/>
        </p:nvSpPr>
        <p:spPr>
          <a:xfrm>
            <a:off x="10272511" y="6738610"/>
            <a:ext cx="2638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1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Klassenraum</a:t>
            </a:r>
            <a:endParaRPr lang="en-US" sz="2400" dirty="0">
              <a:solidFill>
                <a:srgbClr val="282828"/>
              </a:solidFill>
              <a:latin typeface="CiscoSansTT ExtraLight"/>
              <a:ea typeface="ＭＳ Ｐゴシック" charset="0"/>
              <a:cs typeface="CiscoSansTT" panose="020B0503020201020303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94EB35B-EA75-470C-A57E-DF10F884BB05}"/>
              </a:ext>
            </a:extLst>
          </p:cNvPr>
          <p:cNvSpPr/>
          <p:nvPr/>
        </p:nvSpPr>
        <p:spPr>
          <a:xfrm>
            <a:off x="2441761" y="4206840"/>
            <a:ext cx="63866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15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1E4471"/>
                </a:solidFill>
                <a:ea typeface="ＭＳ Ｐゴシック" charset="0"/>
                <a:cs typeface="CiscoSansTT" panose="020B0503020201020303" pitchFamily="34" charset="0"/>
              </a:rPr>
              <a:t>Hybride</a:t>
            </a:r>
            <a:r>
              <a:rPr lang="en-US" sz="4800" b="1" dirty="0">
                <a:solidFill>
                  <a:srgbClr val="1E4471"/>
                </a:solidFill>
                <a:ea typeface="ＭＳ Ｐゴシック" charset="0"/>
                <a:cs typeface="CiscoSansTT" panose="020B0503020201020303" pitchFamily="34" charset="0"/>
              </a:rPr>
              <a:t> </a:t>
            </a:r>
            <a:r>
              <a:rPr lang="en-US" sz="4800" b="1" dirty="0" err="1">
                <a:solidFill>
                  <a:srgbClr val="1E4471"/>
                </a:solidFill>
                <a:ea typeface="ＭＳ Ｐゴシック" charset="0"/>
                <a:cs typeface="CiscoSansTT" panose="020B0503020201020303" pitchFamily="34" charset="0"/>
              </a:rPr>
              <a:t>Klassenräume</a:t>
            </a:r>
            <a:endParaRPr lang="en-US" sz="4800" b="1" dirty="0">
              <a:solidFill>
                <a:srgbClr val="1E4471"/>
              </a:solidFill>
              <a:ea typeface="ＭＳ Ｐゴシック" charset="0"/>
              <a:cs typeface="CiscoSansTT" panose="020B0503020201020303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64445B7-A74B-4623-A632-0AE5FFF01A90}"/>
              </a:ext>
            </a:extLst>
          </p:cNvPr>
          <p:cNvGrpSpPr/>
          <p:nvPr/>
        </p:nvGrpSpPr>
        <p:grpSpPr>
          <a:xfrm>
            <a:off x="2652180" y="6001094"/>
            <a:ext cx="5941232" cy="921685"/>
            <a:chOff x="647415" y="2229150"/>
            <a:chExt cx="2227962" cy="34563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777B7F8-48AB-4BC0-AC20-7197FAAAF7CE}"/>
                </a:ext>
              </a:extLst>
            </p:cNvPr>
            <p:cNvSpPr/>
            <p:nvPr/>
          </p:nvSpPr>
          <p:spPr>
            <a:xfrm>
              <a:off x="1016051" y="2286426"/>
              <a:ext cx="1859326" cy="2192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err="1">
                  <a:solidFill>
                    <a:srgbClr val="282828"/>
                  </a:solidFill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</a:rPr>
                <a:t>Flexibel</a:t>
              </a:r>
              <a:r>
                <a:rPr lang="en-US" sz="3200" dirty="0">
                  <a:solidFill>
                    <a:srgbClr val="282828"/>
                  </a:solidFill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</a:rPr>
                <a:t> und </a:t>
              </a:r>
              <a:r>
                <a:rPr lang="en-US" sz="3200" dirty="0" err="1">
                  <a:solidFill>
                    <a:srgbClr val="282828"/>
                  </a:solidFill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</a:rPr>
                <a:t>sicher</a:t>
              </a:r>
              <a:endParaRPr lang="en-US" sz="3200" dirty="0">
                <a:solidFill>
                  <a:srgbClr val="282828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B592D27-AC5A-4024-82FD-7F8F993F4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47415" y="2229150"/>
              <a:ext cx="345632" cy="34563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291631-B3F3-486A-BAFF-B822DB640905}"/>
              </a:ext>
            </a:extLst>
          </p:cNvPr>
          <p:cNvGrpSpPr/>
          <p:nvPr/>
        </p:nvGrpSpPr>
        <p:grpSpPr>
          <a:xfrm>
            <a:off x="2641113" y="8077684"/>
            <a:ext cx="6198360" cy="921685"/>
            <a:chOff x="647415" y="2743018"/>
            <a:chExt cx="2324385" cy="34563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242037A-7CC3-4B4C-A444-B87A25B48F30}"/>
                </a:ext>
              </a:extLst>
            </p:cNvPr>
            <p:cNvSpPr/>
            <p:nvPr/>
          </p:nvSpPr>
          <p:spPr>
            <a:xfrm>
              <a:off x="1020201" y="2784013"/>
              <a:ext cx="1951599" cy="2192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err="1">
                  <a:solidFill>
                    <a:srgbClr val="282828"/>
                  </a:solidFill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</a:rPr>
                <a:t>Interaktiv</a:t>
              </a:r>
              <a:endParaRPr lang="en-US" sz="3200" dirty="0">
                <a:solidFill>
                  <a:srgbClr val="282828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541F48D-9748-4D51-9B6A-6C17625D8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47415" y="2743018"/>
              <a:ext cx="345632" cy="34563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DC2B701-22EF-49F3-8026-8B83E09509D8}"/>
              </a:ext>
            </a:extLst>
          </p:cNvPr>
          <p:cNvGrpSpPr/>
          <p:nvPr/>
        </p:nvGrpSpPr>
        <p:grpSpPr>
          <a:xfrm>
            <a:off x="2641113" y="9871730"/>
            <a:ext cx="5804680" cy="1569661"/>
            <a:chOff x="647415" y="3143071"/>
            <a:chExt cx="2176755" cy="588623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C31F8AA-6D98-4018-848C-532EF79BAAB7}"/>
                </a:ext>
              </a:extLst>
            </p:cNvPr>
            <p:cNvSpPr/>
            <p:nvPr/>
          </p:nvSpPr>
          <p:spPr>
            <a:xfrm>
              <a:off x="1033936" y="3143071"/>
              <a:ext cx="1790234" cy="5886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err="1">
                  <a:solidFill>
                    <a:srgbClr val="282828"/>
                  </a:solidFill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</a:rPr>
                <a:t>Unabhängig</a:t>
              </a:r>
              <a:r>
                <a:rPr lang="en-US" sz="3200">
                  <a:solidFill>
                    <a:srgbClr val="282828"/>
                  </a:solidFill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</a:rPr>
                <a:t> </a:t>
              </a:r>
              <a:r>
                <a:rPr lang="en-US" sz="3200" err="1">
                  <a:solidFill>
                    <a:srgbClr val="282828"/>
                  </a:solidFill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</a:rPr>
                <a:t>vom</a:t>
              </a:r>
              <a:r>
                <a:rPr lang="en-US" sz="3200">
                  <a:solidFill>
                    <a:srgbClr val="282828"/>
                  </a:solidFill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</a:rPr>
                <a:t> Scenario </a:t>
              </a:r>
              <a:r>
                <a:rPr lang="en-US" sz="3200" err="1">
                  <a:solidFill>
                    <a:srgbClr val="282828"/>
                  </a:solidFill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</a:rPr>
                <a:t>gleiche</a:t>
              </a:r>
              <a:r>
                <a:rPr lang="en-US" sz="3200">
                  <a:solidFill>
                    <a:srgbClr val="282828"/>
                  </a:solidFill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</a:rPr>
                <a:t> </a:t>
              </a:r>
              <a:r>
                <a:rPr lang="en-US" sz="3200" err="1">
                  <a:solidFill>
                    <a:srgbClr val="282828"/>
                  </a:solidFill>
                  <a:latin typeface="CiscoSansTT ExtraLight" panose="020B0303020201020303" pitchFamily="34" charset="0"/>
                  <a:ea typeface="ＭＳ Ｐゴシック" charset="0"/>
                  <a:cs typeface="CiscoSansTT ExtraLight" panose="020B0303020201020303" pitchFamily="34" charset="0"/>
                </a:rPr>
                <a:t>Erfahrung</a:t>
              </a:r>
              <a:endParaRPr lang="en-US" sz="3200">
                <a:solidFill>
                  <a:srgbClr val="282828"/>
                </a:solidFill>
                <a:latin typeface="CiscoSansTT ExtraLight" panose="020B0303020201020303" pitchFamily="34" charset="0"/>
                <a:ea typeface="ＭＳ Ｐゴシック" charset="0"/>
                <a:cs typeface="CiscoSansTT ExtraLight" panose="020B0303020201020303" pitchFamily="34" charset="0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3281E2C-CE45-40F7-AC96-00EB1545F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47415" y="3256886"/>
              <a:ext cx="345632" cy="345632"/>
            </a:xfrm>
            <a:prstGeom prst="rect">
              <a:avLst/>
            </a:prstGeom>
          </p:spPr>
        </p:pic>
      </p:grpSp>
      <p:sp>
        <p:nvSpPr>
          <p:cNvPr id="54" name="Rounded Rectangle 36">
            <a:extLst>
              <a:ext uri="{FF2B5EF4-FFF2-40B4-BE49-F238E27FC236}">
                <a16:creationId xmlns:a16="http://schemas.microsoft.com/office/drawing/2014/main" id="{862CA03B-876C-4E55-83FD-91F7923AD925}"/>
              </a:ext>
            </a:extLst>
          </p:cNvPr>
          <p:cNvSpPr/>
          <p:nvPr/>
        </p:nvSpPr>
        <p:spPr>
          <a:xfrm>
            <a:off x="18795113" y="4088976"/>
            <a:ext cx="3799448" cy="2598795"/>
          </a:xfrm>
          <a:prstGeom prst="roundRect">
            <a:avLst>
              <a:gd name="adj" fmla="val 9371"/>
            </a:avLst>
          </a:prstGeom>
          <a:noFill/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 fontAlgn="base">
              <a:spcBef>
                <a:spcPct val="0"/>
              </a:spcBef>
              <a:spcAft>
                <a:spcPct val="0"/>
              </a:spcAft>
            </a:pPr>
            <a:endParaRPr lang="en-US" sz="4800">
              <a:solidFill>
                <a:srgbClr val="282828"/>
              </a:solidFill>
              <a:latin typeface="CiscoSansTT ExtraLigh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36E2B46-140C-4503-8985-1679CD645014}"/>
              </a:ext>
            </a:extLst>
          </p:cNvPr>
          <p:cNvGrpSpPr/>
          <p:nvPr/>
        </p:nvGrpSpPr>
        <p:grpSpPr>
          <a:xfrm>
            <a:off x="9691996" y="4088976"/>
            <a:ext cx="3799448" cy="2598795"/>
            <a:chOff x="3592532" y="1664117"/>
            <a:chExt cx="1424793" cy="974548"/>
          </a:xfrm>
        </p:grpSpPr>
        <p:sp>
          <p:nvSpPr>
            <p:cNvPr id="56" name="Rounded Rectangle 35">
              <a:extLst>
                <a:ext uri="{FF2B5EF4-FFF2-40B4-BE49-F238E27FC236}">
                  <a16:creationId xmlns:a16="http://schemas.microsoft.com/office/drawing/2014/main" id="{EC591B59-12AB-4912-BC83-A85B1529812F}"/>
                </a:ext>
              </a:extLst>
            </p:cNvPr>
            <p:cNvSpPr/>
            <p:nvPr/>
          </p:nvSpPr>
          <p:spPr>
            <a:xfrm>
              <a:off x="3592532" y="1664117"/>
              <a:ext cx="1424793" cy="974548"/>
            </a:xfrm>
            <a:prstGeom prst="roundRect">
              <a:avLst>
                <a:gd name="adj" fmla="val 9371"/>
              </a:avLst>
            </a:prstGeom>
            <a:noFill/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CiscoSansTT ExtraLight"/>
              </a:endParaRPr>
            </a:p>
          </p:txBody>
        </p: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52FAB693-EC26-4427-B00F-398199748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67003" y="1752676"/>
              <a:ext cx="875850" cy="797431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64BE8F4-7BD0-4771-BAEA-19D86AB0C45D}"/>
              </a:ext>
            </a:extLst>
          </p:cNvPr>
          <p:cNvGrpSpPr/>
          <p:nvPr/>
        </p:nvGrpSpPr>
        <p:grpSpPr>
          <a:xfrm>
            <a:off x="9691996" y="8450237"/>
            <a:ext cx="3799448" cy="2598795"/>
            <a:chOff x="3592532" y="3254620"/>
            <a:chExt cx="1424793" cy="974548"/>
          </a:xfrm>
        </p:grpSpPr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BC9DD6AE-BCED-4260-B55F-A34FC1AA6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67003" y="3314877"/>
              <a:ext cx="875850" cy="854035"/>
            </a:xfrm>
            <a:prstGeom prst="rect">
              <a:avLst/>
            </a:prstGeom>
          </p:spPr>
        </p:pic>
        <p:sp>
          <p:nvSpPr>
            <p:cNvPr id="60" name="Rounded Rectangle 37">
              <a:extLst>
                <a:ext uri="{FF2B5EF4-FFF2-40B4-BE49-F238E27FC236}">
                  <a16:creationId xmlns:a16="http://schemas.microsoft.com/office/drawing/2014/main" id="{88A52B2A-6B2E-48C1-817F-7992BA7EEBFB}"/>
                </a:ext>
              </a:extLst>
            </p:cNvPr>
            <p:cNvSpPr/>
            <p:nvPr/>
          </p:nvSpPr>
          <p:spPr>
            <a:xfrm>
              <a:off x="3592532" y="3254620"/>
              <a:ext cx="1424793" cy="974548"/>
            </a:xfrm>
            <a:prstGeom prst="roundRect">
              <a:avLst>
                <a:gd name="adj" fmla="val 9371"/>
              </a:avLst>
            </a:prstGeom>
            <a:noFill/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CiscoSansTT ExtraLight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89EA2B8-BF4C-4AAB-B348-1E96562F4C0C}"/>
              </a:ext>
            </a:extLst>
          </p:cNvPr>
          <p:cNvGrpSpPr/>
          <p:nvPr/>
        </p:nvGrpSpPr>
        <p:grpSpPr>
          <a:xfrm>
            <a:off x="18795113" y="8450237"/>
            <a:ext cx="3799448" cy="2598795"/>
            <a:chOff x="7006201" y="3254620"/>
            <a:chExt cx="1424793" cy="974548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A76BE331-C7EC-42DB-BCB7-16D97B11E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01544" y="3309822"/>
              <a:ext cx="1234107" cy="864145"/>
            </a:xfrm>
            <a:prstGeom prst="rect">
              <a:avLst/>
            </a:prstGeom>
          </p:spPr>
        </p:pic>
        <p:sp>
          <p:nvSpPr>
            <p:cNvPr id="63" name="Rounded Rectangle 39">
              <a:extLst>
                <a:ext uri="{FF2B5EF4-FFF2-40B4-BE49-F238E27FC236}">
                  <a16:creationId xmlns:a16="http://schemas.microsoft.com/office/drawing/2014/main" id="{471D7CC0-9985-481E-91FE-A62FD4015CBB}"/>
                </a:ext>
              </a:extLst>
            </p:cNvPr>
            <p:cNvSpPr/>
            <p:nvPr/>
          </p:nvSpPr>
          <p:spPr>
            <a:xfrm>
              <a:off x="7006201" y="3254620"/>
              <a:ext cx="1424793" cy="974548"/>
            </a:xfrm>
            <a:prstGeom prst="roundRect">
              <a:avLst>
                <a:gd name="adj" fmla="val 9371"/>
              </a:avLst>
            </a:prstGeom>
            <a:noFill/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CiscoSansTT ExtraLight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264F64E-FB24-4515-95E8-6D93CD1D7696}"/>
              </a:ext>
            </a:extLst>
          </p:cNvPr>
          <p:cNvGrpSpPr/>
          <p:nvPr/>
        </p:nvGrpSpPr>
        <p:grpSpPr>
          <a:xfrm>
            <a:off x="17178269" y="5388386"/>
            <a:ext cx="1616843" cy="1030381"/>
            <a:chOff x="7124239" y="2500901"/>
            <a:chExt cx="606316" cy="173345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4935E9B-B1A5-4580-B94B-C8A82F456375}"/>
                </a:ext>
              </a:extLst>
            </p:cNvPr>
            <p:cNvCxnSpPr>
              <a:cxnSpLocks/>
            </p:cNvCxnSpPr>
            <p:nvPr/>
          </p:nvCxnSpPr>
          <p:spPr>
            <a:xfrm>
              <a:off x="7124239" y="2500901"/>
              <a:ext cx="0" cy="173345"/>
            </a:xfrm>
            <a:prstGeom prst="line">
              <a:avLst/>
            </a:prstGeom>
            <a:ln w="9525" cap="rnd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89F1151-703D-4049-A4D9-C71D82331D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4239" y="2502119"/>
              <a:ext cx="606316" cy="1"/>
            </a:xfrm>
            <a:prstGeom prst="line">
              <a:avLst/>
            </a:prstGeom>
            <a:ln w="9525" cap="rnd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D4AAC2B-53C8-4464-8F84-4411C357BFA0}"/>
              </a:ext>
            </a:extLst>
          </p:cNvPr>
          <p:cNvGrpSpPr/>
          <p:nvPr/>
        </p:nvGrpSpPr>
        <p:grpSpPr>
          <a:xfrm>
            <a:off x="17735124" y="5146836"/>
            <a:ext cx="483080" cy="483080"/>
            <a:chOff x="7376347" y="2396922"/>
            <a:chExt cx="181155" cy="181155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32296E6-5E81-4725-81F7-CEC285C5CFD3}"/>
                </a:ext>
              </a:extLst>
            </p:cNvPr>
            <p:cNvSpPr/>
            <p:nvPr/>
          </p:nvSpPr>
          <p:spPr>
            <a:xfrm>
              <a:off x="7376347" y="2396922"/>
              <a:ext cx="181155" cy="1811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CiscoSansTT ExtraLight"/>
              </a:endParaRPr>
            </a:p>
          </p:txBody>
        </p:sp>
        <p:sp>
          <p:nvSpPr>
            <p:cNvPr id="69" name="Freeform 251">
              <a:extLst>
                <a:ext uri="{FF2B5EF4-FFF2-40B4-BE49-F238E27FC236}">
                  <a16:creationId xmlns:a16="http://schemas.microsoft.com/office/drawing/2014/main" id="{9191BF49-26A6-41C8-AF75-E8A907F3D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84" y="2461478"/>
              <a:ext cx="98080" cy="52042"/>
            </a:xfrm>
            <a:custGeom>
              <a:avLst/>
              <a:gdLst>
                <a:gd name="T0" fmla="*/ 774 w 800"/>
                <a:gd name="T1" fmla="*/ 26 h 426"/>
                <a:gd name="T2" fmla="*/ 774 w 800"/>
                <a:gd name="T3" fmla="*/ 26 h 426"/>
                <a:gd name="T4" fmla="*/ 534 w 800"/>
                <a:gd name="T5" fmla="*/ 161 h 426"/>
                <a:gd name="T6" fmla="*/ 534 w 800"/>
                <a:gd name="T7" fmla="*/ 53 h 426"/>
                <a:gd name="T8" fmla="*/ 480 w 800"/>
                <a:gd name="T9" fmla="*/ 0 h 426"/>
                <a:gd name="T10" fmla="*/ 54 w 800"/>
                <a:gd name="T11" fmla="*/ 0 h 426"/>
                <a:gd name="T12" fmla="*/ 0 w 800"/>
                <a:gd name="T13" fmla="*/ 53 h 426"/>
                <a:gd name="T14" fmla="*/ 0 w 800"/>
                <a:gd name="T15" fmla="*/ 373 h 426"/>
                <a:gd name="T16" fmla="*/ 54 w 800"/>
                <a:gd name="T17" fmla="*/ 426 h 426"/>
                <a:gd name="T18" fmla="*/ 480 w 800"/>
                <a:gd name="T19" fmla="*/ 426 h 426"/>
                <a:gd name="T20" fmla="*/ 534 w 800"/>
                <a:gd name="T21" fmla="*/ 373 h 426"/>
                <a:gd name="T22" fmla="*/ 534 w 800"/>
                <a:gd name="T23" fmla="*/ 264 h 426"/>
                <a:gd name="T24" fmla="*/ 587 w 800"/>
                <a:gd name="T25" fmla="*/ 293 h 426"/>
                <a:gd name="T26" fmla="*/ 774 w 800"/>
                <a:gd name="T27" fmla="*/ 400 h 426"/>
                <a:gd name="T28" fmla="*/ 800 w 800"/>
                <a:gd name="T29" fmla="*/ 400 h 426"/>
                <a:gd name="T30" fmla="*/ 800 w 800"/>
                <a:gd name="T31" fmla="*/ 26 h 426"/>
                <a:gd name="T32" fmla="*/ 774 w 800"/>
                <a:gd name="T33" fmla="*/ 26 h 426"/>
                <a:gd name="T34" fmla="*/ 774 w 800"/>
                <a:gd name="T35" fmla="*/ 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00" h="426">
                  <a:moveTo>
                    <a:pt x="774" y="26"/>
                  </a:moveTo>
                  <a:lnTo>
                    <a:pt x="774" y="26"/>
                  </a:lnTo>
                  <a:lnTo>
                    <a:pt x="534" y="161"/>
                  </a:lnTo>
                  <a:lnTo>
                    <a:pt x="534" y="53"/>
                  </a:lnTo>
                  <a:cubicBezTo>
                    <a:pt x="534" y="23"/>
                    <a:pt x="510" y="0"/>
                    <a:pt x="480" y="0"/>
                  </a:cubicBezTo>
                  <a:lnTo>
                    <a:pt x="54" y="0"/>
                  </a:lnTo>
                  <a:cubicBezTo>
                    <a:pt x="24" y="0"/>
                    <a:pt x="0" y="23"/>
                    <a:pt x="0" y="53"/>
                  </a:cubicBezTo>
                  <a:lnTo>
                    <a:pt x="0" y="373"/>
                  </a:lnTo>
                  <a:cubicBezTo>
                    <a:pt x="0" y="402"/>
                    <a:pt x="24" y="426"/>
                    <a:pt x="54" y="426"/>
                  </a:cubicBezTo>
                  <a:lnTo>
                    <a:pt x="480" y="426"/>
                  </a:lnTo>
                  <a:cubicBezTo>
                    <a:pt x="510" y="426"/>
                    <a:pt x="534" y="402"/>
                    <a:pt x="534" y="373"/>
                  </a:cubicBezTo>
                  <a:lnTo>
                    <a:pt x="534" y="264"/>
                  </a:lnTo>
                  <a:lnTo>
                    <a:pt x="587" y="293"/>
                  </a:lnTo>
                  <a:lnTo>
                    <a:pt x="774" y="400"/>
                  </a:lnTo>
                  <a:lnTo>
                    <a:pt x="800" y="400"/>
                  </a:lnTo>
                  <a:lnTo>
                    <a:pt x="800" y="26"/>
                  </a:lnTo>
                  <a:lnTo>
                    <a:pt x="774" y="26"/>
                  </a:lnTo>
                  <a:lnTo>
                    <a:pt x="774" y="26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FCA5490-2628-4A42-ADE1-572E2EF052B3}"/>
              </a:ext>
            </a:extLst>
          </p:cNvPr>
          <p:cNvGrpSpPr/>
          <p:nvPr/>
        </p:nvGrpSpPr>
        <p:grpSpPr>
          <a:xfrm flipH="1">
            <a:off x="13491440" y="5388362"/>
            <a:ext cx="1616843" cy="2780669"/>
            <a:chOff x="7124239" y="2500899"/>
            <a:chExt cx="606316" cy="467803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0E6D8CB-B461-444D-8C3D-F7F6046C97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4239" y="2500901"/>
              <a:ext cx="0" cy="467801"/>
            </a:xfrm>
            <a:prstGeom prst="line">
              <a:avLst/>
            </a:prstGeom>
            <a:ln w="9525" cap="rnd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8C1B695-0C5B-4981-A093-CE5DB839AF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4239" y="2500899"/>
              <a:ext cx="606316" cy="2"/>
            </a:xfrm>
            <a:prstGeom prst="line">
              <a:avLst/>
            </a:prstGeom>
            <a:ln w="9525" cap="rnd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id="{554B8FA8-999E-43DC-8FD0-5D0D50AE3C5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831504" y="6286867"/>
            <a:ext cx="4623547" cy="2518459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B04A9FEC-5B4F-4109-BDE5-4A80ACE87968}"/>
              </a:ext>
            </a:extLst>
          </p:cNvPr>
          <p:cNvGrpSpPr/>
          <p:nvPr/>
        </p:nvGrpSpPr>
        <p:grpSpPr>
          <a:xfrm flipV="1">
            <a:off x="17178269" y="8797202"/>
            <a:ext cx="1616843" cy="1117901"/>
            <a:chOff x="7124239" y="2500899"/>
            <a:chExt cx="606316" cy="188069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122FE73-1E14-4767-A8CE-02CB5BCE8373}"/>
                </a:ext>
              </a:extLst>
            </p:cNvPr>
            <p:cNvCxnSpPr>
              <a:cxnSpLocks/>
            </p:cNvCxnSpPr>
            <p:nvPr/>
          </p:nvCxnSpPr>
          <p:spPr>
            <a:xfrm>
              <a:off x="7124239" y="2500900"/>
              <a:ext cx="0" cy="188068"/>
            </a:xfrm>
            <a:prstGeom prst="line">
              <a:avLst/>
            </a:prstGeom>
            <a:ln w="9525" cap="rnd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11A88FD-8547-4808-BF62-54D3C6BA50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4239" y="2500899"/>
              <a:ext cx="606316" cy="2"/>
            </a:xfrm>
            <a:prstGeom prst="line">
              <a:avLst/>
            </a:prstGeom>
            <a:ln w="9525" cap="rnd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87A507A-A484-467A-8B2A-B2802E9ED341}"/>
              </a:ext>
            </a:extLst>
          </p:cNvPr>
          <p:cNvGrpSpPr/>
          <p:nvPr/>
        </p:nvGrpSpPr>
        <p:grpSpPr>
          <a:xfrm flipH="1" flipV="1">
            <a:off x="13491440" y="8169022"/>
            <a:ext cx="1616843" cy="1746069"/>
            <a:chOff x="7124239" y="2500899"/>
            <a:chExt cx="606316" cy="29374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53E909C-A22A-4556-B155-E82E6AC975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4239" y="2500899"/>
              <a:ext cx="0" cy="293748"/>
            </a:xfrm>
            <a:prstGeom prst="line">
              <a:avLst/>
            </a:prstGeom>
            <a:ln w="9525" cap="rnd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FB9B76C-694E-48F4-BB0E-4BC2707D70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4239" y="2500899"/>
              <a:ext cx="606316" cy="2"/>
            </a:xfrm>
            <a:prstGeom prst="line">
              <a:avLst/>
            </a:prstGeom>
            <a:ln w="9525" cap="rnd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356DBD6-8B68-4A22-B387-54B2D46EF51D}"/>
              </a:ext>
            </a:extLst>
          </p:cNvPr>
          <p:cNvGrpSpPr/>
          <p:nvPr/>
        </p:nvGrpSpPr>
        <p:grpSpPr>
          <a:xfrm>
            <a:off x="14043353" y="9673540"/>
            <a:ext cx="483080" cy="483080"/>
            <a:chOff x="7376347" y="2396922"/>
            <a:chExt cx="181155" cy="181155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D94A14C-13CD-4B2F-90A5-6B74E34C0774}"/>
                </a:ext>
              </a:extLst>
            </p:cNvPr>
            <p:cNvSpPr/>
            <p:nvPr/>
          </p:nvSpPr>
          <p:spPr>
            <a:xfrm>
              <a:off x="7376347" y="2396922"/>
              <a:ext cx="181155" cy="1811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CiscoSansTT ExtraLight"/>
              </a:endParaRPr>
            </a:p>
          </p:txBody>
        </p:sp>
        <p:sp>
          <p:nvSpPr>
            <p:cNvPr id="82" name="Freeform 251">
              <a:extLst>
                <a:ext uri="{FF2B5EF4-FFF2-40B4-BE49-F238E27FC236}">
                  <a16:creationId xmlns:a16="http://schemas.microsoft.com/office/drawing/2014/main" id="{82284C45-2D8A-4E25-A35B-8838D8514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84" y="2461478"/>
              <a:ext cx="98080" cy="52042"/>
            </a:xfrm>
            <a:custGeom>
              <a:avLst/>
              <a:gdLst>
                <a:gd name="T0" fmla="*/ 774 w 800"/>
                <a:gd name="T1" fmla="*/ 26 h 426"/>
                <a:gd name="T2" fmla="*/ 774 w 800"/>
                <a:gd name="T3" fmla="*/ 26 h 426"/>
                <a:gd name="T4" fmla="*/ 534 w 800"/>
                <a:gd name="T5" fmla="*/ 161 h 426"/>
                <a:gd name="T6" fmla="*/ 534 w 800"/>
                <a:gd name="T7" fmla="*/ 53 h 426"/>
                <a:gd name="T8" fmla="*/ 480 w 800"/>
                <a:gd name="T9" fmla="*/ 0 h 426"/>
                <a:gd name="T10" fmla="*/ 54 w 800"/>
                <a:gd name="T11" fmla="*/ 0 h 426"/>
                <a:gd name="T12" fmla="*/ 0 w 800"/>
                <a:gd name="T13" fmla="*/ 53 h 426"/>
                <a:gd name="T14" fmla="*/ 0 w 800"/>
                <a:gd name="T15" fmla="*/ 373 h 426"/>
                <a:gd name="T16" fmla="*/ 54 w 800"/>
                <a:gd name="T17" fmla="*/ 426 h 426"/>
                <a:gd name="T18" fmla="*/ 480 w 800"/>
                <a:gd name="T19" fmla="*/ 426 h 426"/>
                <a:gd name="T20" fmla="*/ 534 w 800"/>
                <a:gd name="T21" fmla="*/ 373 h 426"/>
                <a:gd name="T22" fmla="*/ 534 w 800"/>
                <a:gd name="T23" fmla="*/ 264 h 426"/>
                <a:gd name="T24" fmla="*/ 587 w 800"/>
                <a:gd name="T25" fmla="*/ 293 h 426"/>
                <a:gd name="T26" fmla="*/ 774 w 800"/>
                <a:gd name="T27" fmla="*/ 400 h 426"/>
                <a:gd name="T28" fmla="*/ 800 w 800"/>
                <a:gd name="T29" fmla="*/ 400 h 426"/>
                <a:gd name="T30" fmla="*/ 800 w 800"/>
                <a:gd name="T31" fmla="*/ 26 h 426"/>
                <a:gd name="T32" fmla="*/ 774 w 800"/>
                <a:gd name="T33" fmla="*/ 26 h 426"/>
                <a:gd name="T34" fmla="*/ 774 w 800"/>
                <a:gd name="T35" fmla="*/ 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00" h="426">
                  <a:moveTo>
                    <a:pt x="774" y="26"/>
                  </a:moveTo>
                  <a:lnTo>
                    <a:pt x="774" y="26"/>
                  </a:lnTo>
                  <a:lnTo>
                    <a:pt x="534" y="161"/>
                  </a:lnTo>
                  <a:lnTo>
                    <a:pt x="534" y="53"/>
                  </a:lnTo>
                  <a:cubicBezTo>
                    <a:pt x="534" y="23"/>
                    <a:pt x="510" y="0"/>
                    <a:pt x="480" y="0"/>
                  </a:cubicBezTo>
                  <a:lnTo>
                    <a:pt x="54" y="0"/>
                  </a:lnTo>
                  <a:cubicBezTo>
                    <a:pt x="24" y="0"/>
                    <a:pt x="0" y="23"/>
                    <a:pt x="0" y="53"/>
                  </a:cubicBezTo>
                  <a:lnTo>
                    <a:pt x="0" y="373"/>
                  </a:lnTo>
                  <a:cubicBezTo>
                    <a:pt x="0" y="402"/>
                    <a:pt x="24" y="426"/>
                    <a:pt x="54" y="426"/>
                  </a:cubicBezTo>
                  <a:lnTo>
                    <a:pt x="480" y="426"/>
                  </a:lnTo>
                  <a:cubicBezTo>
                    <a:pt x="510" y="426"/>
                    <a:pt x="534" y="402"/>
                    <a:pt x="534" y="373"/>
                  </a:cubicBezTo>
                  <a:lnTo>
                    <a:pt x="534" y="264"/>
                  </a:lnTo>
                  <a:lnTo>
                    <a:pt x="587" y="293"/>
                  </a:lnTo>
                  <a:lnTo>
                    <a:pt x="774" y="400"/>
                  </a:lnTo>
                  <a:lnTo>
                    <a:pt x="800" y="400"/>
                  </a:lnTo>
                  <a:lnTo>
                    <a:pt x="800" y="26"/>
                  </a:lnTo>
                  <a:lnTo>
                    <a:pt x="774" y="26"/>
                  </a:lnTo>
                  <a:lnTo>
                    <a:pt x="774" y="26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75E9B55-BE49-4BCF-998E-DC26026A7C7D}"/>
              </a:ext>
            </a:extLst>
          </p:cNvPr>
          <p:cNvSpPr txBox="1"/>
          <p:nvPr/>
        </p:nvSpPr>
        <p:spPr>
          <a:xfrm>
            <a:off x="9669571" y="11170256"/>
            <a:ext cx="3844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1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Lehrer*in </a:t>
            </a:r>
            <a:r>
              <a:rPr lang="en-US" sz="2400" dirty="0" err="1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mit</a:t>
            </a:r>
            <a:r>
              <a:rPr lang="en-US" sz="2400" dirty="0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 </a:t>
            </a:r>
            <a:r>
              <a:rPr lang="en-US" sz="2400" dirty="0" err="1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Teilnehmer</a:t>
            </a:r>
            <a:r>
              <a:rPr lang="en-US" sz="2400" dirty="0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*</a:t>
            </a:r>
            <a:r>
              <a:rPr lang="en-US" sz="2400" dirty="0" err="1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innen</a:t>
            </a:r>
            <a:r>
              <a:rPr lang="en-US" sz="2400" dirty="0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 und </a:t>
            </a:r>
            <a:r>
              <a:rPr lang="en-US" sz="2400" dirty="0" err="1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lokaler</a:t>
            </a:r>
            <a:r>
              <a:rPr lang="en-US" sz="2400" dirty="0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 </a:t>
            </a:r>
            <a:r>
              <a:rPr lang="en-US" sz="2400" dirty="0" err="1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Präsentation</a:t>
            </a:r>
            <a:endParaRPr lang="en-US" sz="2400" dirty="0">
              <a:solidFill>
                <a:srgbClr val="282828"/>
              </a:solidFill>
              <a:latin typeface="CiscoSansTT ExtraLight"/>
              <a:ea typeface="ＭＳ Ｐゴシック" charset="0"/>
              <a:cs typeface="CiscoSansTT" panose="020B0503020201020303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9F2A8C2-AF3F-416C-92A5-6F17EBDBBFE7}"/>
              </a:ext>
            </a:extLst>
          </p:cNvPr>
          <p:cNvSpPr txBox="1"/>
          <p:nvPr/>
        </p:nvSpPr>
        <p:spPr>
          <a:xfrm>
            <a:off x="18799643" y="6738608"/>
            <a:ext cx="3790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1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Lernende</a:t>
            </a:r>
            <a:r>
              <a:rPr lang="en-US" sz="2400" dirty="0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/</a:t>
            </a:r>
            <a:r>
              <a:rPr lang="en-US" sz="2400" dirty="0" err="1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Lehrkräfte</a:t>
            </a:r>
            <a:r>
              <a:rPr lang="en-US" sz="2400" dirty="0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 </a:t>
            </a:r>
            <a:r>
              <a:rPr lang="en-US" sz="2400" dirty="0" err="1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zu</a:t>
            </a:r>
            <a:r>
              <a:rPr lang="en-US" sz="2400" dirty="0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 </a:t>
            </a:r>
            <a:r>
              <a:rPr lang="en-US" sz="2400" dirty="0" err="1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Hause</a:t>
            </a:r>
            <a:endParaRPr lang="en-US" sz="2400" dirty="0">
              <a:solidFill>
                <a:srgbClr val="282828"/>
              </a:solidFill>
              <a:latin typeface="CiscoSansTT ExtraLight"/>
              <a:ea typeface="ＭＳ Ｐゴシック" charset="0"/>
              <a:cs typeface="CiscoSansTT" panose="020B0503020201020303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EFB62C9-CB86-46DE-B71D-DEF1895A0DC8}"/>
              </a:ext>
            </a:extLst>
          </p:cNvPr>
          <p:cNvSpPr txBox="1"/>
          <p:nvPr/>
        </p:nvSpPr>
        <p:spPr>
          <a:xfrm>
            <a:off x="18790583" y="11170256"/>
            <a:ext cx="3799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1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Schüler</a:t>
            </a:r>
            <a:r>
              <a:rPr lang="en-US" sz="2400" dirty="0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*</a:t>
            </a:r>
            <a:r>
              <a:rPr lang="en-US" sz="2400" dirty="0" err="1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innen</a:t>
            </a:r>
            <a:r>
              <a:rPr lang="en-US" sz="2400" dirty="0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 im </a:t>
            </a:r>
            <a:r>
              <a:rPr lang="en-US" sz="2400" dirty="0" err="1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Klassenraum</a:t>
            </a:r>
            <a:r>
              <a:rPr lang="en-US" sz="2400" dirty="0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 </a:t>
            </a:r>
            <a:r>
              <a:rPr lang="en-US" sz="2400" dirty="0" err="1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verbunden</a:t>
            </a:r>
            <a:r>
              <a:rPr lang="en-US" sz="2400" dirty="0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 </a:t>
            </a:r>
            <a:r>
              <a:rPr lang="en-US" sz="2400" dirty="0" err="1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mit</a:t>
            </a:r>
            <a:r>
              <a:rPr lang="en-US" sz="2400" dirty="0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 </a:t>
            </a:r>
            <a:r>
              <a:rPr lang="en-US" sz="2400" dirty="0" err="1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anderer</a:t>
            </a:r>
            <a:r>
              <a:rPr lang="en-US" sz="2400" dirty="0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 </a:t>
            </a:r>
            <a:r>
              <a:rPr lang="en-US" sz="2400" dirty="0" err="1">
                <a:solidFill>
                  <a:srgbClr val="282828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Klasse</a:t>
            </a:r>
            <a:endParaRPr lang="en-US" sz="2400" dirty="0">
              <a:solidFill>
                <a:srgbClr val="282828"/>
              </a:solidFill>
              <a:latin typeface="CiscoSansTT ExtraLight"/>
              <a:ea typeface="ＭＳ Ｐゴシック" charset="0"/>
              <a:cs typeface="CiscoSansTT" panose="020B0503020201020303" pitchFamily="34" charset="0"/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D974DF5-0E2E-4FEC-88BD-7C3E86E5C6AC}"/>
              </a:ext>
            </a:extLst>
          </p:cNvPr>
          <p:cNvCxnSpPr>
            <a:cxnSpLocks/>
          </p:cNvCxnSpPr>
          <p:nvPr/>
        </p:nvCxnSpPr>
        <p:spPr>
          <a:xfrm>
            <a:off x="1167448" y="5662486"/>
            <a:ext cx="0" cy="79201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Arc 86">
            <a:extLst>
              <a:ext uri="{FF2B5EF4-FFF2-40B4-BE49-F238E27FC236}">
                <a16:creationId xmlns:a16="http://schemas.microsoft.com/office/drawing/2014/main" id="{E25280AC-5418-4648-8F8F-2B483485E359}"/>
              </a:ext>
            </a:extLst>
          </p:cNvPr>
          <p:cNvSpPr/>
          <p:nvPr/>
        </p:nvSpPr>
        <p:spPr>
          <a:xfrm rot="16200000">
            <a:off x="1167377" y="4724508"/>
            <a:ext cx="1875960" cy="1875960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215" fontAlgn="base">
              <a:spcBef>
                <a:spcPct val="0"/>
              </a:spcBef>
              <a:spcAft>
                <a:spcPct val="0"/>
              </a:spcAft>
            </a:pPr>
            <a:endParaRPr lang="en-LT" sz="4800">
              <a:solidFill>
                <a:srgbClr val="282828"/>
              </a:solidFill>
              <a:latin typeface="CiscoSansTT ExtraLight"/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8ABBAF5-CD70-4C79-9019-F9C172B7D448}"/>
              </a:ext>
            </a:extLst>
          </p:cNvPr>
          <p:cNvCxnSpPr>
            <a:cxnSpLocks/>
          </p:cNvCxnSpPr>
          <p:nvPr/>
        </p:nvCxnSpPr>
        <p:spPr>
          <a:xfrm>
            <a:off x="13513871" y="4724507"/>
            <a:ext cx="527671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43A1E88-0832-41CB-B435-CC8906621017}"/>
              </a:ext>
            </a:extLst>
          </p:cNvPr>
          <p:cNvCxnSpPr>
            <a:cxnSpLocks/>
          </p:cNvCxnSpPr>
          <p:nvPr/>
        </p:nvCxnSpPr>
        <p:spPr>
          <a:xfrm>
            <a:off x="22590031" y="4724507"/>
            <a:ext cx="160000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Graphic 89">
            <a:extLst>
              <a:ext uri="{FF2B5EF4-FFF2-40B4-BE49-F238E27FC236}">
                <a16:creationId xmlns:a16="http://schemas.microsoft.com/office/drawing/2014/main" id="{7AF34815-F460-4333-8E66-3E24BB1D9F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251733" y="4515607"/>
            <a:ext cx="2886203" cy="174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17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C979025-1749-4251-A145-7DE5FE21F340}"/>
              </a:ext>
            </a:extLst>
          </p:cNvPr>
          <p:cNvSpPr/>
          <p:nvPr/>
        </p:nvSpPr>
        <p:spPr>
          <a:xfrm>
            <a:off x="16084110" y="3175292"/>
            <a:ext cx="7169930" cy="8183015"/>
          </a:xfrm>
          <a:prstGeom prst="rect">
            <a:avLst/>
          </a:prstGeom>
          <a:noFill/>
          <a:ln w="762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944AFD-12CA-4737-93EB-06D4A3FF5CC4}"/>
              </a:ext>
            </a:extLst>
          </p:cNvPr>
          <p:cNvSpPr/>
          <p:nvPr/>
        </p:nvSpPr>
        <p:spPr>
          <a:xfrm>
            <a:off x="8659623" y="3175292"/>
            <a:ext cx="7169930" cy="8183015"/>
          </a:xfrm>
          <a:prstGeom prst="rect">
            <a:avLst/>
          </a:prstGeom>
          <a:noFill/>
          <a:ln w="762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6852085-DF25-4E71-AE68-881BD89F72A1}"/>
              </a:ext>
            </a:extLst>
          </p:cNvPr>
          <p:cNvSpPr/>
          <p:nvPr/>
        </p:nvSpPr>
        <p:spPr>
          <a:xfrm>
            <a:off x="1246847" y="3175292"/>
            <a:ext cx="7169930" cy="8183015"/>
          </a:xfrm>
          <a:prstGeom prst="rect">
            <a:avLst/>
          </a:prstGeom>
          <a:noFill/>
          <a:ln w="762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3CF76-1E0F-468F-B7C8-5C6CAE269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Skalierbare Lösungen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B8C27E-56E0-4D22-A53F-16F6588E78DD}"/>
              </a:ext>
            </a:extLst>
          </p:cNvPr>
          <p:cNvSpPr txBox="1"/>
          <p:nvPr/>
        </p:nvSpPr>
        <p:spPr>
          <a:xfrm>
            <a:off x="1807203" y="2852127"/>
            <a:ext cx="581972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tx2"/>
                </a:solidFill>
                <a:latin typeface="+mn-lt"/>
              </a:rPr>
              <a:t>Kleines Klassenzimmer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AB98E-CC3B-45F7-81B2-484B60AC5A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8488" y="3770851"/>
            <a:ext cx="5119427" cy="2318217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9624FE45-AF52-4E4B-B717-E64721F23C55}"/>
              </a:ext>
            </a:extLst>
          </p:cNvPr>
          <p:cNvSpPr txBox="1">
            <a:spLocks/>
          </p:cNvSpPr>
          <p:nvPr/>
        </p:nvSpPr>
        <p:spPr>
          <a:xfrm>
            <a:off x="1450110" y="6380016"/>
            <a:ext cx="6723821" cy="48512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52974" indent="-452974" algn="l" defTabSz="1824591" rtl="0" eaLnBrk="1" fontAlgn="base" hangingPunct="1">
              <a:lnSpc>
                <a:spcPct val="95000"/>
              </a:lnSpc>
              <a:spcBef>
                <a:spcPts val="2867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40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956745" indent="-575741" algn="l" defTabSz="1824591" rtl="0" eaLnBrk="1" fontAlgn="base" hangingPunct="1">
              <a:lnSpc>
                <a:spcPct val="95000"/>
              </a:lnSpc>
              <a:spcBef>
                <a:spcPts val="1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3733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1151481" indent="-452974" algn="l" defTabSz="1824591" rtl="0" eaLnBrk="1" fontAlgn="base" hangingPunct="1">
              <a:lnSpc>
                <a:spcPct val="95000"/>
              </a:lnSpc>
              <a:spcBef>
                <a:spcPts val="1667"/>
              </a:spcBef>
              <a:spcAft>
                <a:spcPct val="0"/>
              </a:spcAft>
              <a:buFont typeface="Arial" charset="0"/>
              <a:buChar char="•"/>
              <a:defRPr lang="en-US" sz="3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1341985" indent="-452974" algn="l" defTabSz="1824591" rtl="0" eaLnBrk="1" fontAlgn="base" hangingPunct="1">
              <a:lnSpc>
                <a:spcPct val="95000"/>
              </a:lnSpc>
              <a:spcBef>
                <a:spcPts val="1667"/>
              </a:spcBef>
              <a:spcAft>
                <a:spcPct val="0"/>
              </a:spcAft>
              <a:buFont typeface="Arial" charset="0"/>
              <a:buChar char="•"/>
              <a:defRPr lang="en-US" sz="2933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1532486" indent="-452974" algn="l" defTabSz="1824591" rtl="0" eaLnBrk="1" fontAlgn="base" hangingPunct="1">
              <a:lnSpc>
                <a:spcPct val="95000"/>
              </a:lnSpc>
              <a:spcBef>
                <a:spcPts val="1667"/>
              </a:spcBef>
              <a:spcAft>
                <a:spcPct val="0"/>
              </a:spcAft>
              <a:buFont typeface="Arial" charset="0"/>
              <a:buChar char="•"/>
              <a:defRPr lang="en-US" sz="2933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2303645" indent="-457192" algn="l" defTabSz="1828762" rtl="0" eaLnBrk="1" latinLnBrk="0" hangingPunct="1">
              <a:spcBef>
                <a:spcPts val="16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95615" indent="-457131" algn="l" defTabSz="1828762" rtl="0" eaLnBrk="1" latinLnBrk="0" hangingPunct="1">
              <a:spcBef>
                <a:spcPts val="1600"/>
              </a:spcBef>
              <a:buFont typeface="Arial" pitchFamily="34" charset="0"/>
              <a:buChar char="•"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667" indent="0" algn="l" defTabSz="1828762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238" indent="-457192" algn="l" defTabSz="18287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3600" dirty="0"/>
              <a:t>Registrierung bei Webex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3600" dirty="0"/>
              <a:t>+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3600" dirty="0"/>
              <a:t>Room Kit Mini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800" dirty="0"/>
              <a:t>sehr breiter Kamerawinkel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800" dirty="0"/>
              <a:t>Kleiner Audio-Aufnahmekreis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800" dirty="0"/>
              <a:t>integrierte Lautsprecher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925068-4605-44CE-848F-FC5F4DDEC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3" b="26716"/>
          <a:stretch/>
        </p:blipFill>
        <p:spPr>
          <a:xfrm>
            <a:off x="2941700" y="9666335"/>
            <a:ext cx="3431927" cy="1324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6A4970-67D8-4E29-8E8E-6AC672C9FFBA}"/>
              </a:ext>
            </a:extLst>
          </p:cNvPr>
          <p:cNvSpPr txBox="1"/>
          <p:nvPr/>
        </p:nvSpPr>
        <p:spPr>
          <a:xfrm>
            <a:off x="9336866" y="2852127"/>
            <a:ext cx="5815443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tx2"/>
                </a:solidFill>
                <a:latin typeface="+mn-lt"/>
              </a:rPr>
              <a:t>Mittleres Klassenzimmer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076A0445-4DCA-4755-BBBE-9929CF0D54A6}"/>
              </a:ext>
            </a:extLst>
          </p:cNvPr>
          <p:cNvSpPr txBox="1">
            <a:spLocks/>
          </p:cNvSpPr>
          <p:nvPr/>
        </p:nvSpPr>
        <p:spPr>
          <a:xfrm>
            <a:off x="9252475" y="6408653"/>
            <a:ext cx="6723821" cy="48512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52974" indent="-452974" algn="l" defTabSz="1824591" rtl="0" eaLnBrk="1" fontAlgn="base" hangingPunct="1">
              <a:lnSpc>
                <a:spcPct val="95000"/>
              </a:lnSpc>
              <a:spcBef>
                <a:spcPts val="2867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40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956745" indent="-575741" algn="l" defTabSz="1824591" rtl="0" eaLnBrk="1" fontAlgn="base" hangingPunct="1">
              <a:lnSpc>
                <a:spcPct val="95000"/>
              </a:lnSpc>
              <a:spcBef>
                <a:spcPts val="1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3733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1151481" indent="-452974" algn="l" defTabSz="1824591" rtl="0" eaLnBrk="1" fontAlgn="base" hangingPunct="1">
              <a:lnSpc>
                <a:spcPct val="95000"/>
              </a:lnSpc>
              <a:spcBef>
                <a:spcPts val="1667"/>
              </a:spcBef>
              <a:spcAft>
                <a:spcPct val="0"/>
              </a:spcAft>
              <a:buFont typeface="Arial" charset="0"/>
              <a:buChar char="•"/>
              <a:defRPr lang="en-US" sz="3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1341985" indent="-452974" algn="l" defTabSz="1824591" rtl="0" eaLnBrk="1" fontAlgn="base" hangingPunct="1">
              <a:lnSpc>
                <a:spcPct val="95000"/>
              </a:lnSpc>
              <a:spcBef>
                <a:spcPts val="1667"/>
              </a:spcBef>
              <a:spcAft>
                <a:spcPct val="0"/>
              </a:spcAft>
              <a:buFont typeface="Arial" charset="0"/>
              <a:buChar char="•"/>
              <a:defRPr lang="en-US" sz="2933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1532486" indent="-452974" algn="l" defTabSz="1824591" rtl="0" eaLnBrk="1" fontAlgn="base" hangingPunct="1">
              <a:lnSpc>
                <a:spcPct val="95000"/>
              </a:lnSpc>
              <a:spcBef>
                <a:spcPts val="1667"/>
              </a:spcBef>
              <a:spcAft>
                <a:spcPct val="0"/>
              </a:spcAft>
              <a:buFont typeface="Arial" charset="0"/>
              <a:buChar char="•"/>
              <a:defRPr lang="en-US" sz="2933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2303645" indent="-457192" algn="l" defTabSz="1828762" rtl="0" eaLnBrk="1" latinLnBrk="0" hangingPunct="1">
              <a:spcBef>
                <a:spcPts val="16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95615" indent="-457131" algn="l" defTabSz="1828762" rtl="0" eaLnBrk="1" latinLnBrk="0" hangingPunct="1">
              <a:spcBef>
                <a:spcPts val="1600"/>
              </a:spcBef>
              <a:buFont typeface="Arial" pitchFamily="34" charset="0"/>
              <a:buChar char="•"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667" indent="0" algn="l" defTabSz="1828762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238" indent="-457192" algn="l" defTabSz="18287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3600" dirty="0"/>
              <a:t>Registrierung bei Webex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3600" dirty="0"/>
              <a:t>+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3600" dirty="0"/>
              <a:t>Room Kit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800" dirty="0"/>
              <a:t>Tiefenschärfe für mittlere Räume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800" dirty="0"/>
              <a:t>erweiterbarer Audio-Aufnahmekreis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800" dirty="0"/>
              <a:t>integrierte Lautsprecher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3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03C70BE-0C14-412D-B414-0A253D52B7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2508" y="3770851"/>
            <a:ext cx="5224157" cy="23182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E24EE1-8FF5-4389-8E84-A99BA1C106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062" y="8959924"/>
            <a:ext cx="3431927" cy="26893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8259D38-3B3A-4943-B889-5C364B7808FB}"/>
              </a:ext>
            </a:extLst>
          </p:cNvPr>
          <p:cNvSpPr txBox="1"/>
          <p:nvPr/>
        </p:nvSpPr>
        <p:spPr>
          <a:xfrm>
            <a:off x="16761354" y="2852127"/>
            <a:ext cx="5815443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tx2"/>
                </a:solidFill>
                <a:latin typeface="+mn-lt"/>
              </a:rPr>
              <a:t>Großes Klassenzimmer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BFACD388-96A6-4177-8247-FD2A59D51C4A}"/>
              </a:ext>
            </a:extLst>
          </p:cNvPr>
          <p:cNvSpPr txBox="1">
            <a:spLocks/>
          </p:cNvSpPr>
          <p:nvPr/>
        </p:nvSpPr>
        <p:spPr>
          <a:xfrm>
            <a:off x="16530219" y="6361461"/>
            <a:ext cx="6723821" cy="48512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52974" indent="-452974" algn="l" defTabSz="1824591" rtl="0" eaLnBrk="1" fontAlgn="base" hangingPunct="1">
              <a:lnSpc>
                <a:spcPct val="95000"/>
              </a:lnSpc>
              <a:spcBef>
                <a:spcPts val="2867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40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956745" indent="-575741" algn="l" defTabSz="1824591" rtl="0" eaLnBrk="1" fontAlgn="base" hangingPunct="1">
              <a:lnSpc>
                <a:spcPct val="95000"/>
              </a:lnSpc>
              <a:spcBef>
                <a:spcPts val="1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3733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1151481" indent="-452974" algn="l" defTabSz="1824591" rtl="0" eaLnBrk="1" fontAlgn="base" hangingPunct="1">
              <a:lnSpc>
                <a:spcPct val="95000"/>
              </a:lnSpc>
              <a:spcBef>
                <a:spcPts val="1667"/>
              </a:spcBef>
              <a:spcAft>
                <a:spcPct val="0"/>
              </a:spcAft>
              <a:buFont typeface="Arial" charset="0"/>
              <a:buChar char="•"/>
              <a:defRPr lang="en-US" sz="3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1341985" indent="-452974" algn="l" defTabSz="1824591" rtl="0" eaLnBrk="1" fontAlgn="base" hangingPunct="1">
              <a:lnSpc>
                <a:spcPct val="95000"/>
              </a:lnSpc>
              <a:spcBef>
                <a:spcPts val="1667"/>
              </a:spcBef>
              <a:spcAft>
                <a:spcPct val="0"/>
              </a:spcAft>
              <a:buFont typeface="Arial" charset="0"/>
              <a:buChar char="•"/>
              <a:defRPr lang="en-US" sz="2933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1532486" indent="-452974" algn="l" defTabSz="1824591" rtl="0" eaLnBrk="1" fontAlgn="base" hangingPunct="1">
              <a:lnSpc>
                <a:spcPct val="95000"/>
              </a:lnSpc>
              <a:spcBef>
                <a:spcPts val="1667"/>
              </a:spcBef>
              <a:spcAft>
                <a:spcPct val="0"/>
              </a:spcAft>
              <a:buFont typeface="Arial" charset="0"/>
              <a:buChar char="•"/>
              <a:defRPr lang="en-US" sz="2933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2303645" indent="-457192" algn="l" defTabSz="1828762" rtl="0" eaLnBrk="1" latinLnBrk="0" hangingPunct="1">
              <a:spcBef>
                <a:spcPts val="16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95615" indent="-457131" algn="l" defTabSz="1828762" rtl="0" eaLnBrk="1" latinLnBrk="0" hangingPunct="1">
              <a:spcBef>
                <a:spcPts val="1600"/>
              </a:spcBef>
              <a:buFont typeface="Arial" pitchFamily="34" charset="0"/>
              <a:buChar char="•"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667" indent="0" algn="l" defTabSz="1828762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238" indent="-457192" algn="l" defTabSz="18287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3600" dirty="0"/>
              <a:t>Registrierung bei Webex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3600" dirty="0"/>
              <a:t>+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3600" dirty="0"/>
              <a:t>Room Kit Plus P60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800" dirty="0"/>
              <a:t>nahtlose Kameraverfolgung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800" dirty="0"/>
              <a:t>viele Mikrofon-Möglichkeiten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800" dirty="0"/>
              <a:t>für Anschluss an externe Lausprecher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32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79EF05-2084-4DAC-84B0-74EE5FEE95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1354" y="3770851"/>
            <a:ext cx="5246201" cy="2318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C27AE-6193-4D1E-AE99-C2BC2046B0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41" y="9085480"/>
            <a:ext cx="4071068" cy="2289976"/>
          </a:xfrm>
          <a:prstGeom prst="rect">
            <a:avLst/>
          </a:prstGeom>
        </p:spPr>
      </p:pic>
      <p:sp>
        <p:nvSpPr>
          <p:cNvPr id="27" name="Content Placeholder 15">
            <a:extLst>
              <a:ext uri="{FF2B5EF4-FFF2-40B4-BE49-F238E27FC236}">
                <a16:creationId xmlns:a16="http://schemas.microsoft.com/office/drawing/2014/main" id="{6C0659CA-3CBD-4BAC-8C32-3851EB9E2152}"/>
              </a:ext>
            </a:extLst>
          </p:cNvPr>
          <p:cNvSpPr txBox="1">
            <a:spLocks/>
          </p:cNvSpPr>
          <p:nvPr/>
        </p:nvSpPr>
        <p:spPr>
          <a:xfrm>
            <a:off x="1246847" y="11553200"/>
            <a:ext cx="22160053" cy="10881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7644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lang="en-US" sz="2667" b="0" i="0" kern="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581" indent="-457206" algn="l" defTabSz="17644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lang="en-US" sz="2133" b="0" i="0" kern="0" spc="0" baseline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2pPr>
            <a:lvl3pPr marL="1680656" indent="-465672" algn="l" defTabSz="17644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lang="en-US" sz="1600" b="0" i="0" kern="0" spc="0" baseline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3pPr>
            <a:lvl4pPr marL="2286029" indent="-452974" algn="l" defTabSz="176440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lang="en-US" sz="800" b="0" i="0" kern="0" spc="0" baseline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4pPr>
            <a:lvl5pPr marL="2590832" marR="0" indent="-457206" algn="l" defTabSz="17644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333" b="0" i="0" kern="1200" spc="0" baseline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  <a:lvl6pPr marL="4852127" indent="-441102" algn="l" defTabSz="1764409" rtl="0" eaLnBrk="1" latinLnBrk="0" hangingPunct="1">
              <a:lnSpc>
                <a:spcPct val="90000"/>
              </a:lnSpc>
              <a:spcBef>
                <a:spcPts val="965"/>
              </a:spcBef>
              <a:buFont typeface="Arial" panose="020B0604020202020204" pitchFamily="34" charset="0"/>
              <a:buChar char="•"/>
              <a:defRPr sz="34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34336" indent="-441102" algn="l" defTabSz="1764409" rtl="0" eaLnBrk="1" latinLnBrk="0" hangingPunct="1">
              <a:lnSpc>
                <a:spcPct val="90000"/>
              </a:lnSpc>
              <a:spcBef>
                <a:spcPts val="965"/>
              </a:spcBef>
              <a:buFont typeface="Arial" panose="020B0604020202020204" pitchFamily="34" charset="0"/>
              <a:buChar char="•"/>
              <a:defRPr sz="34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616539" indent="-441102" algn="l" defTabSz="1764409" rtl="0" eaLnBrk="1" latinLnBrk="0" hangingPunct="1">
              <a:lnSpc>
                <a:spcPct val="90000"/>
              </a:lnSpc>
              <a:spcBef>
                <a:spcPts val="965"/>
              </a:spcBef>
              <a:buFont typeface="Arial" panose="020B0604020202020204" pitchFamily="34" charset="0"/>
              <a:buChar char="•"/>
              <a:defRPr sz="34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498747" indent="-441102" algn="l" defTabSz="1764409" rtl="0" eaLnBrk="1" latinLnBrk="0" hangingPunct="1">
              <a:lnSpc>
                <a:spcPct val="90000"/>
              </a:lnSpc>
              <a:spcBef>
                <a:spcPts val="965"/>
              </a:spcBef>
              <a:buFont typeface="Arial" panose="020B0604020202020204" pitchFamily="34" charset="0"/>
              <a:buChar char="•"/>
              <a:defRPr sz="34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sz="2600" i="1" dirty="0"/>
              <a:t>Alle Room Kit Systeme können mit vorhanden Bildschirmen oder </a:t>
            </a:r>
            <a:r>
              <a:rPr lang="de-DE" sz="2600" i="1" dirty="0" err="1"/>
              <a:t>Beamern</a:t>
            </a:r>
            <a:r>
              <a:rPr lang="de-DE" sz="2600" i="1" dirty="0"/>
              <a:t> sowie Lautsprechern verwendet werden, und ermöglichen den Anschluss eines PCs. Zusätzlich ist die Nutzung von </a:t>
            </a:r>
            <a:r>
              <a:rPr lang="de-DE" sz="2600" i="1" dirty="0" err="1"/>
              <a:t>Webex</a:t>
            </a:r>
            <a:r>
              <a:rPr lang="de-DE" sz="2600" i="1" dirty="0"/>
              <a:t> Konferenzen, Chat, Dateiaustausch, </a:t>
            </a:r>
            <a:r>
              <a:rPr lang="de-DE" sz="2600" i="1" dirty="0" err="1"/>
              <a:t>Whiteboarding</a:t>
            </a:r>
            <a:r>
              <a:rPr lang="de-DE" sz="2600" i="1" dirty="0"/>
              <a:t> und Umfragen (</a:t>
            </a:r>
            <a:r>
              <a:rPr lang="de-DE" sz="2600" i="1" dirty="0" err="1"/>
              <a:t>Slido</a:t>
            </a:r>
            <a:r>
              <a:rPr lang="de-DE" sz="2600" i="1" dirty="0"/>
              <a:t>) bereits integriert.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de-DE" sz="2600" i="1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de-DE" sz="2600" i="1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de-DE" sz="2600" i="1" dirty="0"/>
          </a:p>
        </p:txBody>
      </p:sp>
    </p:spTree>
    <p:extLst>
      <p:ext uri="{BB962C8B-B14F-4D97-AF65-F5344CB8AC3E}">
        <p14:creationId xmlns:p14="http://schemas.microsoft.com/office/powerpoint/2010/main" val="2383459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7A11A-44CB-46C8-885E-54A9E346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Setup hybrides unterrichten im Klassenraum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A843BF-0D18-44E1-8765-0A7ED22857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611" y="3792585"/>
            <a:ext cx="14635225" cy="744609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FFF2DB-B86F-446F-8D2E-21331C51846E}"/>
              </a:ext>
            </a:extLst>
          </p:cNvPr>
          <p:cNvSpPr>
            <a:spLocks noChangeAspect="1"/>
          </p:cNvSpPr>
          <p:nvPr/>
        </p:nvSpPr>
        <p:spPr>
          <a:xfrm>
            <a:off x="2830862" y="5581090"/>
            <a:ext cx="730320" cy="73152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667" b="1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D72BEF-8A3A-4EFC-9B4C-55C10841FE5C}"/>
              </a:ext>
            </a:extLst>
          </p:cNvPr>
          <p:cNvSpPr>
            <a:spLocks noChangeAspect="1"/>
          </p:cNvSpPr>
          <p:nvPr/>
        </p:nvSpPr>
        <p:spPr>
          <a:xfrm>
            <a:off x="14282789" y="5049902"/>
            <a:ext cx="730320" cy="73152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667" b="1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A48E9C-9B9B-4A01-9629-B972E428D0EB}"/>
              </a:ext>
            </a:extLst>
          </p:cNvPr>
          <p:cNvSpPr>
            <a:spLocks noChangeAspect="1"/>
          </p:cNvSpPr>
          <p:nvPr/>
        </p:nvSpPr>
        <p:spPr>
          <a:xfrm>
            <a:off x="14468075" y="7156261"/>
            <a:ext cx="717563" cy="718741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667" b="1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F96395-5F81-4C18-BA16-4A9BFDC02C76}"/>
              </a:ext>
            </a:extLst>
          </p:cNvPr>
          <p:cNvSpPr>
            <a:spLocks noChangeAspect="1"/>
          </p:cNvSpPr>
          <p:nvPr/>
        </p:nvSpPr>
        <p:spPr>
          <a:xfrm>
            <a:off x="16442957" y="3812672"/>
            <a:ext cx="1095693" cy="1097493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3DE1FE2-1E4C-4331-94CF-7566B1AA3128}"/>
              </a:ext>
            </a:extLst>
          </p:cNvPr>
          <p:cNvSpPr>
            <a:spLocks noChangeAspect="1"/>
          </p:cNvSpPr>
          <p:nvPr/>
        </p:nvSpPr>
        <p:spPr>
          <a:xfrm>
            <a:off x="16451799" y="6141896"/>
            <a:ext cx="1095693" cy="1097493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08E214-121F-4A92-BEC2-9FA46331CCD3}"/>
              </a:ext>
            </a:extLst>
          </p:cNvPr>
          <p:cNvSpPr>
            <a:spLocks noChangeAspect="1"/>
          </p:cNvSpPr>
          <p:nvPr/>
        </p:nvSpPr>
        <p:spPr>
          <a:xfrm>
            <a:off x="16461368" y="9393819"/>
            <a:ext cx="1076554" cy="1078321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5B4815-26CA-4537-8B65-CFC3F986222D}"/>
              </a:ext>
            </a:extLst>
          </p:cNvPr>
          <p:cNvSpPr txBox="1"/>
          <p:nvPr/>
        </p:nvSpPr>
        <p:spPr>
          <a:xfrm>
            <a:off x="17882417" y="3812672"/>
            <a:ext cx="61459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dirty="0"/>
              <a:t>Präsentationsbildschirm vor dem Klassenzimmer für lokale und virtuelle teilnehmende Schüler*innen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B07165-444F-4B8F-A051-C0592BD4045A}"/>
              </a:ext>
            </a:extLst>
          </p:cNvPr>
          <p:cNvSpPr txBox="1"/>
          <p:nvPr/>
        </p:nvSpPr>
        <p:spPr>
          <a:xfrm>
            <a:off x="17952688" y="6113014"/>
            <a:ext cx="61459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dirty="0"/>
              <a:t>Eine Kamera, die auf die Lehrkraft gerichtet ist und ihr automatisch folgt, so dass die virtuell teilnehmenden Schüler*innen den Unterricht deutlich sehen können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7EFF4A-6437-4015-AE6F-86BF3967F385}"/>
              </a:ext>
            </a:extLst>
          </p:cNvPr>
          <p:cNvSpPr txBox="1"/>
          <p:nvPr/>
        </p:nvSpPr>
        <p:spPr>
          <a:xfrm>
            <a:off x="17882417" y="9393819"/>
            <a:ext cx="621617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dirty="0"/>
              <a:t>Virtuell teilnehmende Schüler*innen erscheinen "hinter" den lokal präsenten Schüler*innen, so dass die Lehrkraft alle gleichzeitig anspricht</a:t>
            </a:r>
          </a:p>
        </p:txBody>
      </p:sp>
    </p:spTree>
    <p:extLst>
      <p:ext uri="{BB962C8B-B14F-4D97-AF65-F5344CB8AC3E}">
        <p14:creationId xmlns:p14="http://schemas.microsoft.com/office/powerpoint/2010/main" val="3339998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child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28729B91-980B-4795-95D6-9C72D0318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r="21335" b="4496"/>
          <a:stretch/>
        </p:blipFill>
        <p:spPr>
          <a:xfrm>
            <a:off x="5550216" y="0"/>
            <a:ext cx="19181598" cy="13715990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0F55F8-6218-4E86-95DB-6F728E75664D}"/>
              </a:ext>
            </a:extLst>
          </p:cNvPr>
          <p:cNvSpPr/>
          <p:nvPr/>
        </p:nvSpPr>
        <p:spPr>
          <a:xfrm>
            <a:off x="5550216" y="0"/>
            <a:ext cx="19181598" cy="13716000"/>
          </a:xfrm>
          <a:prstGeom prst="rect">
            <a:avLst/>
          </a:prstGeom>
          <a:gradFill flip="none" rotWithShape="1">
            <a:gsLst>
              <a:gs pos="100000">
                <a:schemeClr val="bg2"/>
              </a:gs>
              <a:gs pos="0">
                <a:schemeClr val="bg2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AAB303-5D2A-4D54-AF33-1BA9EB2EFD7B}"/>
              </a:ext>
            </a:extLst>
          </p:cNvPr>
          <p:cNvSpPr txBox="1"/>
          <p:nvPr/>
        </p:nvSpPr>
        <p:spPr>
          <a:xfrm>
            <a:off x="1130532" y="5090053"/>
            <a:ext cx="10525328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0"/>
              </a:spcAft>
            </a:pPr>
            <a:r>
              <a:rPr lang="de-DE" dirty="0">
                <a:latin typeface="+mn-lt"/>
              </a:rPr>
              <a:t>Lernen ist nicht mehr „statisch“</a:t>
            </a:r>
          </a:p>
          <a:p>
            <a:pPr algn="ctr">
              <a:spcAft>
                <a:spcPts val="3000"/>
              </a:spcAft>
            </a:pPr>
            <a:r>
              <a:rPr lang="de-DE" dirty="0"/>
              <a:t>Der Einsatz von Technik</a:t>
            </a:r>
            <a:r>
              <a:rPr lang="de-DE" dirty="0">
                <a:latin typeface="+mn-lt"/>
              </a:rPr>
              <a:t> spielt eine immer wichtigere Rolle bei der Durchführung des Unterrichts </a:t>
            </a:r>
          </a:p>
          <a:p>
            <a:pPr algn="ctr">
              <a:spcAft>
                <a:spcPts val="3000"/>
              </a:spcAft>
            </a:pPr>
            <a:r>
              <a:rPr lang="de-DE" dirty="0">
                <a:latin typeface="+mn-lt"/>
              </a:rPr>
              <a:t>Neue Lernmodelle entstehen: online und hybrid, gruppen- oder selbstgesteuert, personalisiert, erfahrungsorientiert</a:t>
            </a:r>
          </a:p>
          <a:p>
            <a:pPr algn="ctr">
              <a:spcAft>
                <a:spcPts val="3000"/>
              </a:spcAft>
            </a:pPr>
            <a:r>
              <a:rPr lang="de-DE" dirty="0">
                <a:latin typeface="+mn-lt"/>
              </a:rPr>
              <a:t>Mehr Interaktion und Arbeit in kleinen Gruppen</a:t>
            </a:r>
          </a:p>
          <a:p>
            <a:pPr algn="ctr">
              <a:spcAft>
                <a:spcPts val="3000"/>
              </a:spcAft>
            </a:pPr>
            <a:r>
              <a:rPr lang="de-DE" dirty="0">
                <a:latin typeface="+mn-lt"/>
              </a:rPr>
              <a:t>Aktives Lernen geht über das Klassenzimmer hinaus, synchron und asynchron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E370A8-3926-4FE5-B34F-98E242D9BE52}"/>
              </a:ext>
            </a:extLst>
          </p:cNvPr>
          <p:cNvSpPr txBox="1"/>
          <p:nvPr/>
        </p:nvSpPr>
        <p:spPr>
          <a:xfrm>
            <a:off x="780337" y="2405545"/>
            <a:ext cx="11411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latin typeface="+mn-lt"/>
              </a:rPr>
              <a:t>Die Art und Weise wie wir lernen und lehren verändert sich!</a:t>
            </a:r>
          </a:p>
        </p:txBody>
      </p:sp>
    </p:spTree>
    <p:extLst>
      <p:ext uri="{BB962C8B-B14F-4D97-AF65-F5344CB8AC3E}">
        <p14:creationId xmlns:p14="http://schemas.microsoft.com/office/powerpoint/2010/main" val="1503348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le 28">
            <a:extLst>
              <a:ext uri="{FF2B5EF4-FFF2-40B4-BE49-F238E27FC236}">
                <a16:creationId xmlns:a16="http://schemas.microsoft.com/office/drawing/2014/main" id="{E8D136C6-3FF0-4390-AB61-D0308DC1C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893041"/>
              </p:ext>
            </p:extLst>
          </p:nvPr>
        </p:nvGraphicFramePr>
        <p:xfrm>
          <a:off x="1218045" y="1709497"/>
          <a:ext cx="21947910" cy="1072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8928">
                  <a:extLst>
                    <a:ext uri="{9D8B030D-6E8A-4147-A177-3AD203B41FA5}">
                      <a16:colId xmlns:a16="http://schemas.microsoft.com/office/drawing/2014/main" val="119273239"/>
                    </a:ext>
                  </a:extLst>
                </a:gridCol>
                <a:gridCol w="13861473">
                  <a:extLst>
                    <a:ext uri="{9D8B030D-6E8A-4147-A177-3AD203B41FA5}">
                      <a16:colId xmlns:a16="http://schemas.microsoft.com/office/drawing/2014/main" val="1304509542"/>
                    </a:ext>
                  </a:extLst>
                </a:gridCol>
                <a:gridCol w="2237509">
                  <a:extLst>
                    <a:ext uri="{9D8B030D-6E8A-4147-A177-3AD203B41FA5}">
                      <a16:colId xmlns:a16="http://schemas.microsoft.com/office/drawing/2014/main" val="10282626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solidFill>
                            <a:schemeClr val="bg2"/>
                          </a:solidFill>
                        </a:rPr>
                        <a:t>Forderung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solidFill>
                            <a:schemeClr val="bg2"/>
                          </a:solidFill>
                        </a:rPr>
                        <a:t>Lösungen und Nachweise seitens Cisco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solidFill>
                            <a:schemeClr val="bg2"/>
                          </a:solidFill>
                        </a:rPr>
                        <a:t>Ergebnis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722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/>
                        <a:t>Vertrauen durch Transparenz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000" dirty="0"/>
                        <a:t>Privacy Data Sheets &amp; Privacy Data Maps für jeden Cisco Cloud Service steht eine umfassende Dokumentation zur Verfügung</a:t>
                      </a:r>
                    </a:p>
                    <a:p>
                      <a:pPr marL="0" marR="0" lvl="0" indent="0" algn="ctr" defTabSz="18287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i="1" u="sng" dirty="0">
                          <a:solidFill>
                            <a:schemeClr val="tx1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https://trustportal.cisco.com/</a:t>
                      </a:r>
                      <a:r>
                        <a:rPr lang="de-DE" sz="2400" i="1" u="sng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591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/>
                        <a:t>Einhaltung der EU-Datenschutz-Grundverordnung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000" dirty="0"/>
                        <a:t>Umfassendes Datenschutzprogramm, globale Richtlinien und ein hohes Schutzniveau</a:t>
                      </a:r>
                    </a:p>
                    <a:p>
                      <a:pPr algn="ctr"/>
                      <a:r>
                        <a:rPr lang="de-DE" sz="2400" i="1" u="sng" dirty="0"/>
                        <a:t>https://www.cisco.com/c/en/us/about/trust-center.html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283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/>
                        <a:t>Individueller Vertrag zur Auftragsdatenverarbeitung zwischen Endkunde und Cisco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000" dirty="0"/>
                        <a:t>Cisco Rahmen-Datenschutzvereinbarung und EU-Standardvertragsklauseln</a:t>
                      </a:r>
                    </a:p>
                    <a:p>
                      <a:pPr algn="ctr"/>
                      <a:r>
                        <a:rPr lang="de-DE" sz="3000" dirty="0"/>
                        <a:t>für eine DSGVO-konforme Verarbeitung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91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/>
                        <a:t>Effektive technische und organisatorische Maßnahmen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000" b="1" u="none" dirty="0"/>
                        <a:t>Datensicherheit – Voraussetzung für effektiven Datenschutz: </a:t>
                      </a:r>
                    </a:p>
                    <a:p>
                      <a:pPr algn="ctr"/>
                      <a:r>
                        <a:rPr lang="de-DE" sz="3000" dirty="0"/>
                        <a:t>Strenge Sicherheitsmaßnahmen für gesamten Produktlebenszyklus</a:t>
                      </a:r>
                    </a:p>
                    <a:p>
                      <a:pPr algn="ctr"/>
                      <a:r>
                        <a:rPr lang="de-DE" sz="2400" i="1" u="sng" dirty="0"/>
                        <a:t>https://www.cisco.com/c/en/us/about/trust-center.html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115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/>
                        <a:t>Überprüfung durch Dritte</a:t>
                      </a:r>
                    </a:p>
                    <a:p>
                      <a:pPr algn="ctr"/>
                      <a:r>
                        <a:rPr lang="de-DE" sz="3000" b="1" dirty="0"/>
                        <a:t>BSI C5 und ISO Zertifikate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/>
                        <a:t>Nachweise</a:t>
                      </a:r>
                      <a:r>
                        <a:rPr lang="en-US" sz="3000" b="1" dirty="0"/>
                        <a:t> </a:t>
                      </a:r>
                      <a:r>
                        <a:rPr lang="en-US" sz="3000" b="1" dirty="0" err="1"/>
                        <a:t>zur</a:t>
                      </a:r>
                      <a:r>
                        <a:rPr lang="en-US" sz="3000" b="1" dirty="0"/>
                        <a:t> </a:t>
                      </a:r>
                      <a:r>
                        <a:rPr lang="en-US" sz="3000" b="1" dirty="0" err="1"/>
                        <a:t>Einhaltung</a:t>
                      </a:r>
                      <a:r>
                        <a:rPr lang="en-US" sz="3000" b="1" dirty="0"/>
                        <a:t> </a:t>
                      </a:r>
                      <a:r>
                        <a:rPr lang="en-US" sz="3000" b="1" dirty="0" err="1"/>
                        <a:t>hoher</a:t>
                      </a:r>
                      <a:r>
                        <a:rPr lang="en-US" sz="3000" b="1" dirty="0"/>
                        <a:t> </a:t>
                      </a:r>
                      <a:r>
                        <a:rPr lang="en-US" sz="3000" b="1" dirty="0" err="1"/>
                        <a:t>Schutzstandards</a:t>
                      </a:r>
                      <a:r>
                        <a:rPr lang="en-US" sz="3000" b="1" dirty="0"/>
                        <a:t>:</a:t>
                      </a:r>
                    </a:p>
                    <a:p>
                      <a:pPr algn="ctr"/>
                      <a:r>
                        <a:rPr lang="en-US" sz="3000" dirty="0"/>
                        <a:t>BSI C5 - Cloud Computing Compliance Controls Catalogue, </a:t>
                      </a:r>
                      <a:r>
                        <a:rPr lang="en-US" sz="3000" b="1" dirty="0"/>
                        <a:t>International Standards Organization (ISO) und Service Organization Control (SOC) Reports</a:t>
                      </a:r>
                    </a:p>
                    <a:p>
                      <a:pPr algn="ctr"/>
                      <a:r>
                        <a:rPr lang="en-US" sz="2400" i="1" u="sng" dirty="0"/>
                        <a:t>https://trustportal.cisco.com/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807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/>
                        <a:t>Regionale Datenhaltung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000" dirty="0"/>
                        <a:t>Verarbeitung der vertraulichen Kundendaten innerhalb der Region des Kunden</a:t>
                      </a:r>
                    </a:p>
                    <a:p>
                      <a:pPr algn="ctr"/>
                      <a:r>
                        <a:rPr lang="de-DE" sz="2400" i="1" u="sng" dirty="0"/>
                        <a:t>https://help.webex.com/en-us/WBX28754/Where-are-the-Webex-Data-Centers-and-iPOP-Locations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050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/>
                        <a:t>Datenschutzfreundliche Anpassungen aller wichtigen Funktionen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000" dirty="0"/>
                        <a:t>Umfangreiche Konfigurationsmöglichkeiten nahezu aller Funktionen von Webex mittels Administrationsoberfläche oder durch den Anwender selbst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26748"/>
                  </a:ext>
                </a:extLst>
              </a:tr>
            </a:tbl>
          </a:graphicData>
        </a:graphic>
      </p:graphicFrame>
      <p:sp>
        <p:nvSpPr>
          <p:cNvPr id="30" name="Freeform 690">
            <a:extLst>
              <a:ext uri="{FF2B5EF4-FFF2-40B4-BE49-F238E27FC236}">
                <a16:creationId xmlns:a16="http://schemas.microsoft.com/office/drawing/2014/main" id="{91D6528E-015B-4875-9098-6AF315CEEE3A}"/>
              </a:ext>
            </a:extLst>
          </p:cNvPr>
          <p:cNvSpPr>
            <a:spLocks noChangeAspect="1"/>
          </p:cNvSpPr>
          <p:nvPr/>
        </p:nvSpPr>
        <p:spPr bwMode="auto">
          <a:xfrm>
            <a:off x="21863862" y="2662768"/>
            <a:ext cx="567193" cy="540566"/>
          </a:xfrm>
          <a:custGeom>
            <a:avLst/>
            <a:gdLst>
              <a:gd name="T0" fmla="*/ 83 w 90"/>
              <a:gd name="T1" fmla="*/ 4 h 86"/>
              <a:gd name="T2" fmla="*/ 83 w 90"/>
              <a:gd name="T3" fmla="*/ 4 h 86"/>
              <a:gd name="T4" fmla="*/ 66 w 90"/>
              <a:gd name="T5" fmla="*/ 7 h 86"/>
              <a:gd name="T6" fmla="*/ 37 w 90"/>
              <a:gd name="T7" fmla="*/ 52 h 86"/>
              <a:gd name="T8" fmla="*/ 25 w 90"/>
              <a:gd name="T9" fmla="*/ 34 h 86"/>
              <a:gd name="T10" fmla="*/ 8 w 90"/>
              <a:gd name="T11" fmla="*/ 30 h 86"/>
              <a:gd name="T12" fmla="*/ 4 w 90"/>
              <a:gd name="T13" fmla="*/ 48 h 86"/>
              <a:gd name="T14" fmla="*/ 26 w 90"/>
              <a:gd name="T15" fmla="*/ 81 h 86"/>
              <a:gd name="T16" fmla="*/ 31 w 90"/>
              <a:gd name="T17" fmla="*/ 85 h 86"/>
              <a:gd name="T18" fmla="*/ 36 w 90"/>
              <a:gd name="T19" fmla="*/ 86 h 86"/>
              <a:gd name="T20" fmla="*/ 36 w 90"/>
              <a:gd name="T21" fmla="*/ 86 h 86"/>
              <a:gd name="T22" fmla="*/ 36 w 90"/>
              <a:gd name="T23" fmla="*/ 86 h 86"/>
              <a:gd name="T24" fmla="*/ 37 w 90"/>
              <a:gd name="T25" fmla="*/ 86 h 86"/>
              <a:gd name="T26" fmla="*/ 37 w 90"/>
              <a:gd name="T27" fmla="*/ 86 h 86"/>
              <a:gd name="T28" fmla="*/ 37 w 90"/>
              <a:gd name="T29" fmla="*/ 86 h 86"/>
              <a:gd name="T30" fmla="*/ 37 w 90"/>
              <a:gd name="T31" fmla="*/ 86 h 86"/>
              <a:gd name="T32" fmla="*/ 42 w 90"/>
              <a:gd name="T33" fmla="*/ 85 h 86"/>
              <a:gd name="T34" fmla="*/ 47 w 90"/>
              <a:gd name="T35" fmla="*/ 81 h 86"/>
              <a:gd name="T36" fmla="*/ 87 w 90"/>
              <a:gd name="T37" fmla="*/ 21 h 86"/>
              <a:gd name="T38" fmla="*/ 83 w 90"/>
              <a:gd name="T39" fmla="*/ 4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0" h="86">
                <a:moveTo>
                  <a:pt x="83" y="4"/>
                </a:moveTo>
                <a:cubicBezTo>
                  <a:pt x="83" y="4"/>
                  <a:pt x="83" y="4"/>
                  <a:pt x="83" y="4"/>
                </a:cubicBezTo>
                <a:cubicBezTo>
                  <a:pt x="78" y="0"/>
                  <a:pt x="70" y="2"/>
                  <a:pt x="66" y="7"/>
                </a:cubicBezTo>
                <a:cubicBezTo>
                  <a:pt x="37" y="52"/>
                  <a:pt x="37" y="52"/>
                  <a:pt x="37" y="52"/>
                </a:cubicBezTo>
                <a:cubicBezTo>
                  <a:pt x="25" y="34"/>
                  <a:pt x="25" y="34"/>
                  <a:pt x="25" y="34"/>
                </a:cubicBezTo>
                <a:cubicBezTo>
                  <a:pt x="21" y="28"/>
                  <a:pt x="13" y="27"/>
                  <a:pt x="8" y="30"/>
                </a:cubicBezTo>
                <a:cubicBezTo>
                  <a:pt x="2" y="34"/>
                  <a:pt x="0" y="42"/>
                  <a:pt x="4" y="48"/>
                </a:cubicBezTo>
                <a:cubicBezTo>
                  <a:pt x="26" y="81"/>
                  <a:pt x="26" y="81"/>
                  <a:pt x="26" y="81"/>
                </a:cubicBezTo>
                <a:cubicBezTo>
                  <a:pt x="27" y="83"/>
                  <a:pt x="29" y="84"/>
                  <a:pt x="31" y="85"/>
                </a:cubicBezTo>
                <a:cubicBezTo>
                  <a:pt x="33" y="86"/>
                  <a:pt x="34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9" y="86"/>
                  <a:pt x="40" y="86"/>
                  <a:pt x="42" y="85"/>
                </a:cubicBezTo>
                <a:cubicBezTo>
                  <a:pt x="44" y="84"/>
                  <a:pt x="46" y="83"/>
                  <a:pt x="47" y="81"/>
                </a:cubicBezTo>
                <a:cubicBezTo>
                  <a:pt x="87" y="21"/>
                  <a:pt x="87" y="21"/>
                  <a:pt x="87" y="21"/>
                </a:cubicBezTo>
                <a:cubicBezTo>
                  <a:pt x="90" y="15"/>
                  <a:pt x="89" y="8"/>
                  <a:pt x="83" y="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690">
            <a:extLst>
              <a:ext uri="{FF2B5EF4-FFF2-40B4-BE49-F238E27FC236}">
                <a16:creationId xmlns:a16="http://schemas.microsoft.com/office/drawing/2014/main" id="{E5030883-A366-4429-9864-D9F31BF797A0}"/>
              </a:ext>
            </a:extLst>
          </p:cNvPr>
          <p:cNvSpPr>
            <a:spLocks noChangeAspect="1"/>
          </p:cNvSpPr>
          <p:nvPr/>
        </p:nvSpPr>
        <p:spPr bwMode="auto">
          <a:xfrm>
            <a:off x="21863861" y="4156605"/>
            <a:ext cx="567193" cy="540566"/>
          </a:xfrm>
          <a:custGeom>
            <a:avLst/>
            <a:gdLst>
              <a:gd name="T0" fmla="*/ 83 w 90"/>
              <a:gd name="T1" fmla="*/ 4 h 86"/>
              <a:gd name="T2" fmla="*/ 83 w 90"/>
              <a:gd name="T3" fmla="*/ 4 h 86"/>
              <a:gd name="T4" fmla="*/ 66 w 90"/>
              <a:gd name="T5" fmla="*/ 7 h 86"/>
              <a:gd name="T6" fmla="*/ 37 w 90"/>
              <a:gd name="T7" fmla="*/ 52 h 86"/>
              <a:gd name="T8" fmla="*/ 25 w 90"/>
              <a:gd name="T9" fmla="*/ 34 h 86"/>
              <a:gd name="T10" fmla="*/ 8 w 90"/>
              <a:gd name="T11" fmla="*/ 30 h 86"/>
              <a:gd name="T12" fmla="*/ 4 w 90"/>
              <a:gd name="T13" fmla="*/ 48 h 86"/>
              <a:gd name="T14" fmla="*/ 26 w 90"/>
              <a:gd name="T15" fmla="*/ 81 h 86"/>
              <a:gd name="T16" fmla="*/ 31 w 90"/>
              <a:gd name="T17" fmla="*/ 85 h 86"/>
              <a:gd name="T18" fmla="*/ 36 w 90"/>
              <a:gd name="T19" fmla="*/ 86 h 86"/>
              <a:gd name="T20" fmla="*/ 36 w 90"/>
              <a:gd name="T21" fmla="*/ 86 h 86"/>
              <a:gd name="T22" fmla="*/ 36 w 90"/>
              <a:gd name="T23" fmla="*/ 86 h 86"/>
              <a:gd name="T24" fmla="*/ 37 w 90"/>
              <a:gd name="T25" fmla="*/ 86 h 86"/>
              <a:gd name="T26" fmla="*/ 37 w 90"/>
              <a:gd name="T27" fmla="*/ 86 h 86"/>
              <a:gd name="T28" fmla="*/ 37 w 90"/>
              <a:gd name="T29" fmla="*/ 86 h 86"/>
              <a:gd name="T30" fmla="*/ 37 w 90"/>
              <a:gd name="T31" fmla="*/ 86 h 86"/>
              <a:gd name="T32" fmla="*/ 42 w 90"/>
              <a:gd name="T33" fmla="*/ 85 h 86"/>
              <a:gd name="T34" fmla="*/ 47 w 90"/>
              <a:gd name="T35" fmla="*/ 81 h 86"/>
              <a:gd name="T36" fmla="*/ 87 w 90"/>
              <a:gd name="T37" fmla="*/ 21 h 86"/>
              <a:gd name="T38" fmla="*/ 83 w 90"/>
              <a:gd name="T39" fmla="*/ 4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0" h="86">
                <a:moveTo>
                  <a:pt x="83" y="4"/>
                </a:moveTo>
                <a:cubicBezTo>
                  <a:pt x="83" y="4"/>
                  <a:pt x="83" y="4"/>
                  <a:pt x="83" y="4"/>
                </a:cubicBezTo>
                <a:cubicBezTo>
                  <a:pt x="78" y="0"/>
                  <a:pt x="70" y="2"/>
                  <a:pt x="66" y="7"/>
                </a:cubicBezTo>
                <a:cubicBezTo>
                  <a:pt x="37" y="52"/>
                  <a:pt x="37" y="52"/>
                  <a:pt x="37" y="52"/>
                </a:cubicBezTo>
                <a:cubicBezTo>
                  <a:pt x="25" y="34"/>
                  <a:pt x="25" y="34"/>
                  <a:pt x="25" y="34"/>
                </a:cubicBezTo>
                <a:cubicBezTo>
                  <a:pt x="21" y="28"/>
                  <a:pt x="13" y="27"/>
                  <a:pt x="8" y="30"/>
                </a:cubicBezTo>
                <a:cubicBezTo>
                  <a:pt x="2" y="34"/>
                  <a:pt x="0" y="42"/>
                  <a:pt x="4" y="48"/>
                </a:cubicBezTo>
                <a:cubicBezTo>
                  <a:pt x="26" y="81"/>
                  <a:pt x="26" y="81"/>
                  <a:pt x="26" y="81"/>
                </a:cubicBezTo>
                <a:cubicBezTo>
                  <a:pt x="27" y="83"/>
                  <a:pt x="29" y="84"/>
                  <a:pt x="31" y="85"/>
                </a:cubicBezTo>
                <a:cubicBezTo>
                  <a:pt x="33" y="86"/>
                  <a:pt x="34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9" y="86"/>
                  <a:pt x="40" y="86"/>
                  <a:pt x="42" y="85"/>
                </a:cubicBezTo>
                <a:cubicBezTo>
                  <a:pt x="44" y="84"/>
                  <a:pt x="46" y="83"/>
                  <a:pt x="47" y="81"/>
                </a:cubicBezTo>
                <a:cubicBezTo>
                  <a:pt x="87" y="21"/>
                  <a:pt x="87" y="21"/>
                  <a:pt x="87" y="21"/>
                </a:cubicBezTo>
                <a:cubicBezTo>
                  <a:pt x="90" y="15"/>
                  <a:pt x="89" y="8"/>
                  <a:pt x="83" y="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690">
            <a:extLst>
              <a:ext uri="{FF2B5EF4-FFF2-40B4-BE49-F238E27FC236}">
                <a16:creationId xmlns:a16="http://schemas.microsoft.com/office/drawing/2014/main" id="{18C14BCA-EABB-4470-B6F3-0869E2FDC8A7}"/>
              </a:ext>
            </a:extLst>
          </p:cNvPr>
          <p:cNvSpPr>
            <a:spLocks noChangeAspect="1"/>
          </p:cNvSpPr>
          <p:nvPr/>
        </p:nvSpPr>
        <p:spPr bwMode="auto">
          <a:xfrm>
            <a:off x="21866592" y="5504851"/>
            <a:ext cx="567193" cy="540566"/>
          </a:xfrm>
          <a:custGeom>
            <a:avLst/>
            <a:gdLst>
              <a:gd name="T0" fmla="*/ 83 w 90"/>
              <a:gd name="T1" fmla="*/ 4 h 86"/>
              <a:gd name="T2" fmla="*/ 83 w 90"/>
              <a:gd name="T3" fmla="*/ 4 h 86"/>
              <a:gd name="T4" fmla="*/ 66 w 90"/>
              <a:gd name="T5" fmla="*/ 7 h 86"/>
              <a:gd name="T6" fmla="*/ 37 w 90"/>
              <a:gd name="T7" fmla="*/ 52 h 86"/>
              <a:gd name="T8" fmla="*/ 25 w 90"/>
              <a:gd name="T9" fmla="*/ 34 h 86"/>
              <a:gd name="T10" fmla="*/ 8 w 90"/>
              <a:gd name="T11" fmla="*/ 30 h 86"/>
              <a:gd name="T12" fmla="*/ 4 w 90"/>
              <a:gd name="T13" fmla="*/ 48 h 86"/>
              <a:gd name="T14" fmla="*/ 26 w 90"/>
              <a:gd name="T15" fmla="*/ 81 h 86"/>
              <a:gd name="T16" fmla="*/ 31 w 90"/>
              <a:gd name="T17" fmla="*/ 85 h 86"/>
              <a:gd name="T18" fmla="*/ 36 w 90"/>
              <a:gd name="T19" fmla="*/ 86 h 86"/>
              <a:gd name="T20" fmla="*/ 36 w 90"/>
              <a:gd name="T21" fmla="*/ 86 h 86"/>
              <a:gd name="T22" fmla="*/ 36 w 90"/>
              <a:gd name="T23" fmla="*/ 86 h 86"/>
              <a:gd name="T24" fmla="*/ 37 w 90"/>
              <a:gd name="T25" fmla="*/ 86 h 86"/>
              <a:gd name="T26" fmla="*/ 37 w 90"/>
              <a:gd name="T27" fmla="*/ 86 h 86"/>
              <a:gd name="T28" fmla="*/ 37 w 90"/>
              <a:gd name="T29" fmla="*/ 86 h 86"/>
              <a:gd name="T30" fmla="*/ 37 w 90"/>
              <a:gd name="T31" fmla="*/ 86 h 86"/>
              <a:gd name="T32" fmla="*/ 42 w 90"/>
              <a:gd name="T33" fmla="*/ 85 h 86"/>
              <a:gd name="T34" fmla="*/ 47 w 90"/>
              <a:gd name="T35" fmla="*/ 81 h 86"/>
              <a:gd name="T36" fmla="*/ 87 w 90"/>
              <a:gd name="T37" fmla="*/ 21 h 86"/>
              <a:gd name="T38" fmla="*/ 83 w 90"/>
              <a:gd name="T39" fmla="*/ 4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0" h="86">
                <a:moveTo>
                  <a:pt x="83" y="4"/>
                </a:moveTo>
                <a:cubicBezTo>
                  <a:pt x="83" y="4"/>
                  <a:pt x="83" y="4"/>
                  <a:pt x="83" y="4"/>
                </a:cubicBezTo>
                <a:cubicBezTo>
                  <a:pt x="78" y="0"/>
                  <a:pt x="70" y="2"/>
                  <a:pt x="66" y="7"/>
                </a:cubicBezTo>
                <a:cubicBezTo>
                  <a:pt x="37" y="52"/>
                  <a:pt x="37" y="52"/>
                  <a:pt x="37" y="52"/>
                </a:cubicBezTo>
                <a:cubicBezTo>
                  <a:pt x="25" y="34"/>
                  <a:pt x="25" y="34"/>
                  <a:pt x="25" y="34"/>
                </a:cubicBezTo>
                <a:cubicBezTo>
                  <a:pt x="21" y="28"/>
                  <a:pt x="13" y="27"/>
                  <a:pt x="8" y="30"/>
                </a:cubicBezTo>
                <a:cubicBezTo>
                  <a:pt x="2" y="34"/>
                  <a:pt x="0" y="42"/>
                  <a:pt x="4" y="48"/>
                </a:cubicBezTo>
                <a:cubicBezTo>
                  <a:pt x="26" y="81"/>
                  <a:pt x="26" y="81"/>
                  <a:pt x="26" y="81"/>
                </a:cubicBezTo>
                <a:cubicBezTo>
                  <a:pt x="27" y="83"/>
                  <a:pt x="29" y="84"/>
                  <a:pt x="31" y="85"/>
                </a:cubicBezTo>
                <a:cubicBezTo>
                  <a:pt x="33" y="86"/>
                  <a:pt x="34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9" y="86"/>
                  <a:pt x="40" y="86"/>
                  <a:pt x="42" y="85"/>
                </a:cubicBezTo>
                <a:cubicBezTo>
                  <a:pt x="44" y="84"/>
                  <a:pt x="46" y="83"/>
                  <a:pt x="47" y="81"/>
                </a:cubicBezTo>
                <a:cubicBezTo>
                  <a:pt x="87" y="21"/>
                  <a:pt x="87" y="21"/>
                  <a:pt x="87" y="21"/>
                </a:cubicBezTo>
                <a:cubicBezTo>
                  <a:pt x="90" y="15"/>
                  <a:pt x="89" y="8"/>
                  <a:pt x="83" y="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690">
            <a:extLst>
              <a:ext uri="{FF2B5EF4-FFF2-40B4-BE49-F238E27FC236}">
                <a16:creationId xmlns:a16="http://schemas.microsoft.com/office/drawing/2014/main" id="{F0CB0120-14CF-4773-87FA-DE7815C399F4}"/>
              </a:ext>
            </a:extLst>
          </p:cNvPr>
          <p:cNvSpPr>
            <a:spLocks noChangeAspect="1"/>
          </p:cNvSpPr>
          <p:nvPr/>
        </p:nvSpPr>
        <p:spPr bwMode="auto">
          <a:xfrm>
            <a:off x="21863860" y="6915560"/>
            <a:ext cx="567193" cy="540566"/>
          </a:xfrm>
          <a:custGeom>
            <a:avLst/>
            <a:gdLst>
              <a:gd name="T0" fmla="*/ 83 w 90"/>
              <a:gd name="T1" fmla="*/ 4 h 86"/>
              <a:gd name="T2" fmla="*/ 83 w 90"/>
              <a:gd name="T3" fmla="*/ 4 h 86"/>
              <a:gd name="T4" fmla="*/ 66 w 90"/>
              <a:gd name="T5" fmla="*/ 7 h 86"/>
              <a:gd name="T6" fmla="*/ 37 w 90"/>
              <a:gd name="T7" fmla="*/ 52 h 86"/>
              <a:gd name="T8" fmla="*/ 25 w 90"/>
              <a:gd name="T9" fmla="*/ 34 h 86"/>
              <a:gd name="T10" fmla="*/ 8 w 90"/>
              <a:gd name="T11" fmla="*/ 30 h 86"/>
              <a:gd name="T12" fmla="*/ 4 w 90"/>
              <a:gd name="T13" fmla="*/ 48 h 86"/>
              <a:gd name="T14" fmla="*/ 26 w 90"/>
              <a:gd name="T15" fmla="*/ 81 h 86"/>
              <a:gd name="T16" fmla="*/ 31 w 90"/>
              <a:gd name="T17" fmla="*/ 85 h 86"/>
              <a:gd name="T18" fmla="*/ 36 w 90"/>
              <a:gd name="T19" fmla="*/ 86 h 86"/>
              <a:gd name="T20" fmla="*/ 36 w 90"/>
              <a:gd name="T21" fmla="*/ 86 h 86"/>
              <a:gd name="T22" fmla="*/ 36 w 90"/>
              <a:gd name="T23" fmla="*/ 86 h 86"/>
              <a:gd name="T24" fmla="*/ 37 w 90"/>
              <a:gd name="T25" fmla="*/ 86 h 86"/>
              <a:gd name="T26" fmla="*/ 37 w 90"/>
              <a:gd name="T27" fmla="*/ 86 h 86"/>
              <a:gd name="T28" fmla="*/ 37 w 90"/>
              <a:gd name="T29" fmla="*/ 86 h 86"/>
              <a:gd name="T30" fmla="*/ 37 w 90"/>
              <a:gd name="T31" fmla="*/ 86 h 86"/>
              <a:gd name="T32" fmla="*/ 42 w 90"/>
              <a:gd name="T33" fmla="*/ 85 h 86"/>
              <a:gd name="T34" fmla="*/ 47 w 90"/>
              <a:gd name="T35" fmla="*/ 81 h 86"/>
              <a:gd name="T36" fmla="*/ 87 w 90"/>
              <a:gd name="T37" fmla="*/ 21 h 86"/>
              <a:gd name="T38" fmla="*/ 83 w 90"/>
              <a:gd name="T39" fmla="*/ 4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0" h="86">
                <a:moveTo>
                  <a:pt x="83" y="4"/>
                </a:moveTo>
                <a:cubicBezTo>
                  <a:pt x="83" y="4"/>
                  <a:pt x="83" y="4"/>
                  <a:pt x="83" y="4"/>
                </a:cubicBezTo>
                <a:cubicBezTo>
                  <a:pt x="78" y="0"/>
                  <a:pt x="70" y="2"/>
                  <a:pt x="66" y="7"/>
                </a:cubicBezTo>
                <a:cubicBezTo>
                  <a:pt x="37" y="52"/>
                  <a:pt x="37" y="52"/>
                  <a:pt x="37" y="52"/>
                </a:cubicBezTo>
                <a:cubicBezTo>
                  <a:pt x="25" y="34"/>
                  <a:pt x="25" y="34"/>
                  <a:pt x="25" y="34"/>
                </a:cubicBezTo>
                <a:cubicBezTo>
                  <a:pt x="21" y="28"/>
                  <a:pt x="13" y="27"/>
                  <a:pt x="8" y="30"/>
                </a:cubicBezTo>
                <a:cubicBezTo>
                  <a:pt x="2" y="34"/>
                  <a:pt x="0" y="42"/>
                  <a:pt x="4" y="48"/>
                </a:cubicBezTo>
                <a:cubicBezTo>
                  <a:pt x="26" y="81"/>
                  <a:pt x="26" y="81"/>
                  <a:pt x="26" y="81"/>
                </a:cubicBezTo>
                <a:cubicBezTo>
                  <a:pt x="27" y="83"/>
                  <a:pt x="29" y="84"/>
                  <a:pt x="31" y="85"/>
                </a:cubicBezTo>
                <a:cubicBezTo>
                  <a:pt x="33" y="86"/>
                  <a:pt x="34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9" y="86"/>
                  <a:pt x="40" y="86"/>
                  <a:pt x="42" y="85"/>
                </a:cubicBezTo>
                <a:cubicBezTo>
                  <a:pt x="44" y="84"/>
                  <a:pt x="46" y="83"/>
                  <a:pt x="47" y="81"/>
                </a:cubicBezTo>
                <a:cubicBezTo>
                  <a:pt x="87" y="21"/>
                  <a:pt x="87" y="21"/>
                  <a:pt x="87" y="21"/>
                </a:cubicBezTo>
                <a:cubicBezTo>
                  <a:pt x="90" y="15"/>
                  <a:pt x="89" y="8"/>
                  <a:pt x="83" y="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690">
            <a:extLst>
              <a:ext uri="{FF2B5EF4-FFF2-40B4-BE49-F238E27FC236}">
                <a16:creationId xmlns:a16="http://schemas.microsoft.com/office/drawing/2014/main" id="{7F914521-779A-4A69-BE39-8CE6A32E0FA8}"/>
              </a:ext>
            </a:extLst>
          </p:cNvPr>
          <p:cNvSpPr>
            <a:spLocks noChangeAspect="1"/>
          </p:cNvSpPr>
          <p:nvPr/>
        </p:nvSpPr>
        <p:spPr bwMode="auto">
          <a:xfrm>
            <a:off x="21863859" y="8490432"/>
            <a:ext cx="567193" cy="540566"/>
          </a:xfrm>
          <a:custGeom>
            <a:avLst/>
            <a:gdLst>
              <a:gd name="T0" fmla="*/ 83 w 90"/>
              <a:gd name="T1" fmla="*/ 4 h 86"/>
              <a:gd name="T2" fmla="*/ 83 w 90"/>
              <a:gd name="T3" fmla="*/ 4 h 86"/>
              <a:gd name="T4" fmla="*/ 66 w 90"/>
              <a:gd name="T5" fmla="*/ 7 h 86"/>
              <a:gd name="T6" fmla="*/ 37 w 90"/>
              <a:gd name="T7" fmla="*/ 52 h 86"/>
              <a:gd name="T8" fmla="*/ 25 w 90"/>
              <a:gd name="T9" fmla="*/ 34 h 86"/>
              <a:gd name="T10" fmla="*/ 8 w 90"/>
              <a:gd name="T11" fmla="*/ 30 h 86"/>
              <a:gd name="T12" fmla="*/ 4 w 90"/>
              <a:gd name="T13" fmla="*/ 48 h 86"/>
              <a:gd name="T14" fmla="*/ 26 w 90"/>
              <a:gd name="T15" fmla="*/ 81 h 86"/>
              <a:gd name="T16" fmla="*/ 31 w 90"/>
              <a:gd name="T17" fmla="*/ 85 h 86"/>
              <a:gd name="T18" fmla="*/ 36 w 90"/>
              <a:gd name="T19" fmla="*/ 86 h 86"/>
              <a:gd name="T20" fmla="*/ 36 w 90"/>
              <a:gd name="T21" fmla="*/ 86 h 86"/>
              <a:gd name="T22" fmla="*/ 36 w 90"/>
              <a:gd name="T23" fmla="*/ 86 h 86"/>
              <a:gd name="T24" fmla="*/ 37 w 90"/>
              <a:gd name="T25" fmla="*/ 86 h 86"/>
              <a:gd name="T26" fmla="*/ 37 w 90"/>
              <a:gd name="T27" fmla="*/ 86 h 86"/>
              <a:gd name="T28" fmla="*/ 37 w 90"/>
              <a:gd name="T29" fmla="*/ 86 h 86"/>
              <a:gd name="T30" fmla="*/ 37 w 90"/>
              <a:gd name="T31" fmla="*/ 86 h 86"/>
              <a:gd name="T32" fmla="*/ 42 w 90"/>
              <a:gd name="T33" fmla="*/ 85 h 86"/>
              <a:gd name="T34" fmla="*/ 47 w 90"/>
              <a:gd name="T35" fmla="*/ 81 h 86"/>
              <a:gd name="T36" fmla="*/ 87 w 90"/>
              <a:gd name="T37" fmla="*/ 21 h 86"/>
              <a:gd name="T38" fmla="*/ 83 w 90"/>
              <a:gd name="T39" fmla="*/ 4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0" h="86">
                <a:moveTo>
                  <a:pt x="83" y="4"/>
                </a:moveTo>
                <a:cubicBezTo>
                  <a:pt x="83" y="4"/>
                  <a:pt x="83" y="4"/>
                  <a:pt x="83" y="4"/>
                </a:cubicBezTo>
                <a:cubicBezTo>
                  <a:pt x="78" y="0"/>
                  <a:pt x="70" y="2"/>
                  <a:pt x="66" y="7"/>
                </a:cubicBezTo>
                <a:cubicBezTo>
                  <a:pt x="37" y="52"/>
                  <a:pt x="37" y="52"/>
                  <a:pt x="37" y="52"/>
                </a:cubicBezTo>
                <a:cubicBezTo>
                  <a:pt x="25" y="34"/>
                  <a:pt x="25" y="34"/>
                  <a:pt x="25" y="34"/>
                </a:cubicBezTo>
                <a:cubicBezTo>
                  <a:pt x="21" y="28"/>
                  <a:pt x="13" y="27"/>
                  <a:pt x="8" y="30"/>
                </a:cubicBezTo>
                <a:cubicBezTo>
                  <a:pt x="2" y="34"/>
                  <a:pt x="0" y="42"/>
                  <a:pt x="4" y="48"/>
                </a:cubicBezTo>
                <a:cubicBezTo>
                  <a:pt x="26" y="81"/>
                  <a:pt x="26" y="81"/>
                  <a:pt x="26" y="81"/>
                </a:cubicBezTo>
                <a:cubicBezTo>
                  <a:pt x="27" y="83"/>
                  <a:pt x="29" y="84"/>
                  <a:pt x="31" y="85"/>
                </a:cubicBezTo>
                <a:cubicBezTo>
                  <a:pt x="33" y="86"/>
                  <a:pt x="34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9" y="86"/>
                  <a:pt x="40" y="86"/>
                  <a:pt x="42" y="85"/>
                </a:cubicBezTo>
                <a:cubicBezTo>
                  <a:pt x="44" y="84"/>
                  <a:pt x="46" y="83"/>
                  <a:pt x="47" y="81"/>
                </a:cubicBezTo>
                <a:cubicBezTo>
                  <a:pt x="87" y="21"/>
                  <a:pt x="87" y="21"/>
                  <a:pt x="87" y="21"/>
                </a:cubicBezTo>
                <a:cubicBezTo>
                  <a:pt x="90" y="15"/>
                  <a:pt x="89" y="8"/>
                  <a:pt x="83" y="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690">
            <a:extLst>
              <a:ext uri="{FF2B5EF4-FFF2-40B4-BE49-F238E27FC236}">
                <a16:creationId xmlns:a16="http://schemas.microsoft.com/office/drawing/2014/main" id="{75EFD9EC-BE2A-4C86-B770-F22EB61DDC94}"/>
              </a:ext>
            </a:extLst>
          </p:cNvPr>
          <p:cNvSpPr>
            <a:spLocks noChangeAspect="1"/>
          </p:cNvSpPr>
          <p:nvPr/>
        </p:nvSpPr>
        <p:spPr bwMode="auto">
          <a:xfrm>
            <a:off x="21866590" y="10042010"/>
            <a:ext cx="567193" cy="540566"/>
          </a:xfrm>
          <a:custGeom>
            <a:avLst/>
            <a:gdLst>
              <a:gd name="T0" fmla="*/ 83 w 90"/>
              <a:gd name="T1" fmla="*/ 4 h 86"/>
              <a:gd name="T2" fmla="*/ 83 w 90"/>
              <a:gd name="T3" fmla="*/ 4 h 86"/>
              <a:gd name="T4" fmla="*/ 66 w 90"/>
              <a:gd name="T5" fmla="*/ 7 h 86"/>
              <a:gd name="T6" fmla="*/ 37 w 90"/>
              <a:gd name="T7" fmla="*/ 52 h 86"/>
              <a:gd name="T8" fmla="*/ 25 w 90"/>
              <a:gd name="T9" fmla="*/ 34 h 86"/>
              <a:gd name="T10" fmla="*/ 8 w 90"/>
              <a:gd name="T11" fmla="*/ 30 h 86"/>
              <a:gd name="T12" fmla="*/ 4 w 90"/>
              <a:gd name="T13" fmla="*/ 48 h 86"/>
              <a:gd name="T14" fmla="*/ 26 w 90"/>
              <a:gd name="T15" fmla="*/ 81 h 86"/>
              <a:gd name="T16" fmla="*/ 31 w 90"/>
              <a:gd name="T17" fmla="*/ 85 h 86"/>
              <a:gd name="T18" fmla="*/ 36 w 90"/>
              <a:gd name="T19" fmla="*/ 86 h 86"/>
              <a:gd name="T20" fmla="*/ 36 w 90"/>
              <a:gd name="T21" fmla="*/ 86 h 86"/>
              <a:gd name="T22" fmla="*/ 36 w 90"/>
              <a:gd name="T23" fmla="*/ 86 h 86"/>
              <a:gd name="T24" fmla="*/ 37 w 90"/>
              <a:gd name="T25" fmla="*/ 86 h 86"/>
              <a:gd name="T26" fmla="*/ 37 w 90"/>
              <a:gd name="T27" fmla="*/ 86 h 86"/>
              <a:gd name="T28" fmla="*/ 37 w 90"/>
              <a:gd name="T29" fmla="*/ 86 h 86"/>
              <a:gd name="T30" fmla="*/ 37 w 90"/>
              <a:gd name="T31" fmla="*/ 86 h 86"/>
              <a:gd name="T32" fmla="*/ 42 w 90"/>
              <a:gd name="T33" fmla="*/ 85 h 86"/>
              <a:gd name="T34" fmla="*/ 47 w 90"/>
              <a:gd name="T35" fmla="*/ 81 h 86"/>
              <a:gd name="T36" fmla="*/ 87 w 90"/>
              <a:gd name="T37" fmla="*/ 21 h 86"/>
              <a:gd name="T38" fmla="*/ 83 w 90"/>
              <a:gd name="T39" fmla="*/ 4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0" h="86">
                <a:moveTo>
                  <a:pt x="83" y="4"/>
                </a:moveTo>
                <a:cubicBezTo>
                  <a:pt x="83" y="4"/>
                  <a:pt x="83" y="4"/>
                  <a:pt x="83" y="4"/>
                </a:cubicBezTo>
                <a:cubicBezTo>
                  <a:pt x="78" y="0"/>
                  <a:pt x="70" y="2"/>
                  <a:pt x="66" y="7"/>
                </a:cubicBezTo>
                <a:cubicBezTo>
                  <a:pt x="37" y="52"/>
                  <a:pt x="37" y="52"/>
                  <a:pt x="37" y="52"/>
                </a:cubicBezTo>
                <a:cubicBezTo>
                  <a:pt x="25" y="34"/>
                  <a:pt x="25" y="34"/>
                  <a:pt x="25" y="34"/>
                </a:cubicBezTo>
                <a:cubicBezTo>
                  <a:pt x="21" y="28"/>
                  <a:pt x="13" y="27"/>
                  <a:pt x="8" y="30"/>
                </a:cubicBezTo>
                <a:cubicBezTo>
                  <a:pt x="2" y="34"/>
                  <a:pt x="0" y="42"/>
                  <a:pt x="4" y="48"/>
                </a:cubicBezTo>
                <a:cubicBezTo>
                  <a:pt x="26" y="81"/>
                  <a:pt x="26" y="81"/>
                  <a:pt x="26" y="81"/>
                </a:cubicBezTo>
                <a:cubicBezTo>
                  <a:pt x="27" y="83"/>
                  <a:pt x="29" y="84"/>
                  <a:pt x="31" y="85"/>
                </a:cubicBezTo>
                <a:cubicBezTo>
                  <a:pt x="33" y="86"/>
                  <a:pt x="34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9" y="86"/>
                  <a:pt x="40" y="86"/>
                  <a:pt x="42" y="85"/>
                </a:cubicBezTo>
                <a:cubicBezTo>
                  <a:pt x="44" y="84"/>
                  <a:pt x="46" y="83"/>
                  <a:pt x="47" y="81"/>
                </a:cubicBezTo>
                <a:cubicBezTo>
                  <a:pt x="87" y="21"/>
                  <a:pt x="87" y="21"/>
                  <a:pt x="87" y="21"/>
                </a:cubicBezTo>
                <a:cubicBezTo>
                  <a:pt x="90" y="15"/>
                  <a:pt x="89" y="8"/>
                  <a:pt x="83" y="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690">
            <a:extLst>
              <a:ext uri="{FF2B5EF4-FFF2-40B4-BE49-F238E27FC236}">
                <a16:creationId xmlns:a16="http://schemas.microsoft.com/office/drawing/2014/main" id="{DD9107D1-1804-4CD0-A43F-C31936560221}"/>
              </a:ext>
            </a:extLst>
          </p:cNvPr>
          <p:cNvSpPr>
            <a:spLocks noChangeAspect="1"/>
          </p:cNvSpPr>
          <p:nvPr/>
        </p:nvSpPr>
        <p:spPr bwMode="auto">
          <a:xfrm>
            <a:off x="21863858" y="11452719"/>
            <a:ext cx="567193" cy="540566"/>
          </a:xfrm>
          <a:custGeom>
            <a:avLst/>
            <a:gdLst>
              <a:gd name="T0" fmla="*/ 83 w 90"/>
              <a:gd name="T1" fmla="*/ 4 h 86"/>
              <a:gd name="T2" fmla="*/ 83 w 90"/>
              <a:gd name="T3" fmla="*/ 4 h 86"/>
              <a:gd name="T4" fmla="*/ 66 w 90"/>
              <a:gd name="T5" fmla="*/ 7 h 86"/>
              <a:gd name="T6" fmla="*/ 37 w 90"/>
              <a:gd name="T7" fmla="*/ 52 h 86"/>
              <a:gd name="T8" fmla="*/ 25 w 90"/>
              <a:gd name="T9" fmla="*/ 34 h 86"/>
              <a:gd name="T10" fmla="*/ 8 w 90"/>
              <a:gd name="T11" fmla="*/ 30 h 86"/>
              <a:gd name="T12" fmla="*/ 4 w 90"/>
              <a:gd name="T13" fmla="*/ 48 h 86"/>
              <a:gd name="T14" fmla="*/ 26 w 90"/>
              <a:gd name="T15" fmla="*/ 81 h 86"/>
              <a:gd name="T16" fmla="*/ 31 w 90"/>
              <a:gd name="T17" fmla="*/ 85 h 86"/>
              <a:gd name="T18" fmla="*/ 36 w 90"/>
              <a:gd name="T19" fmla="*/ 86 h 86"/>
              <a:gd name="T20" fmla="*/ 36 w 90"/>
              <a:gd name="T21" fmla="*/ 86 h 86"/>
              <a:gd name="T22" fmla="*/ 36 w 90"/>
              <a:gd name="T23" fmla="*/ 86 h 86"/>
              <a:gd name="T24" fmla="*/ 37 w 90"/>
              <a:gd name="T25" fmla="*/ 86 h 86"/>
              <a:gd name="T26" fmla="*/ 37 w 90"/>
              <a:gd name="T27" fmla="*/ 86 h 86"/>
              <a:gd name="T28" fmla="*/ 37 w 90"/>
              <a:gd name="T29" fmla="*/ 86 h 86"/>
              <a:gd name="T30" fmla="*/ 37 w 90"/>
              <a:gd name="T31" fmla="*/ 86 h 86"/>
              <a:gd name="T32" fmla="*/ 42 w 90"/>
              <a:gd name="T33" fmla="*/ 85 h 86"/>
              <a:gd name="T34" fmla="*/ 47 w 90"/>
              <a:gd name="T35" fmla="*/ 81 h 86"/>
              <a:gd name="T36" fmla="*/ 87 w 90"/>
              <a:gd name="T37" fmla="*/ 21 h 86"/>
              <a:gd name="T38" fmla="*/ 83 w 90"/>
              <a:gd name="T39" fmla="*/ 4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0" h="86">
                <a:moveTo>
                  <a:pt x="83" y="4"/>
                </a:moveTo>
                <a:cubicBezTo>
                  <a:pt x="83" y="4"/>
                  <a:pt x="83" y="4"/>
                  <a:pt x="83" y="4"/>
                </a:cubicBezTo>
                <a:cubicBezTo>
                  <a:pt x="78" y="0"/>
                  <a:pt x="70" y="2"/>
                  <a:pt x="66" y="7"/>
                </a:cubicBezTo>
                <a:cubicBezTo>
                  <a:pt x="37" y="52"/>
                  <a:pt x="37" y="52"/>
                  <a:pt x="37" y="52"/>
                </a:cubicBezTo>
                <a:cubicBezTo>
                  <a:pt x="25" y="34"/>
                  <a:pt x="25" y="34"/>
                  <a:pt x="25" y="34"/>
                </a:cubicBezTo>
                <a:cubicBezTo>
                  <a:pt x="21" y="28"/>
                  <a:pt x="13" y="27"/>
                  <a:pt x="8" y="30"/>
                </a:cubicBezTo>
                <a:cubicBezTo>
                  <a:pt x="2" y="34"/>
                  <a:pt x="0" y="42"/>
                  <a:pt x="4" y="48"/>
                </a:cubicBezTo>
                <a:cubicBezTo>
                  <a:pt x="26" y="81"/>
                  <a:pt x="26" y="81"/>
                  <a:pt x="26" y="81"/>
                </a:cubicBezTo>
                <a:cubicBezTo>
                  <a:pt x="27" y="83"/>
                  <a:pt x="29" y="84"/>
                  <a:pt x="31" y="85"/>
                </a:cubicBezTo>
                <a:cubicBezTo>
                  <a:pt x="33" y="86"/>
                  <a:pt x="34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9" y="86"/>
                  <a:pt x="40" y="86"/>
                  <a:pt x="42" y="85"/>
                </a:cubicBezTo>
                <a:cubicBezTo>
                  <a:pt x="44" y="84"/>
                  <a:pt x="46" y="83"/>
                  <a:pt x="47" y="81"/>
                </a:cubicBezTo>
                <a:cubicBezTo>
                  <a:pt x="87" y="21"/>
                  <a:pt x="87" y="21"/>
                  <a:pt x="87" y="21"/>
                </a:cubicBezTo>
                <a:cubicBezTo>
                  <a:pt x="90" y="15"/>
                  <a:pt x="89" y="8"/>
                  <a:pt x="83" y="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C67D958-4CDB-4830-B261-FF14239A5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98545"/>
            <a:ext cx="21031200" cy="1601770"/>
          </a:xfrm>
        </p:spPr>
        <p:txBody>
          <a:bodyPr/>
          <a:lstStyle/>
          <a:p>
            <a:r>
              <a:rPr lang="de-DE" dirty="0"/>
              <a:t>Webex Datenschutz und IT-Sicherheit</a:t>
            </a:r>
          </a:p>
        </p:txBody>
      </p:sp>
    </p:spTree>
    <p:extLst>
      <p:ext uri="{BB962C8B-B14F-4D97-AF65-F5344CB8AC3E}">
        <p14:creationId xmlns:p14="http://schemas.microsoft.com/office/powerpoint/2010/main" val="1134321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63BC-18FC-43A8-B5E2-132F3506D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Regionale Datenhaltung bei Cisco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F939C7AA-6DCC-4443-9E6D-237E254D4551}"/>
              </a:ext>
            </a:extLst>
          </p:cNvPr>
          <p:cNvSpPr txBox="1">
            <a:spLocks/>
          </p:cNvSpPr>
          <p:nvPr/>
        </p:nvSpPr>
        <p:spPr>
          <a:xfrm>
            <a:off x="740832" y="3670588"/>
            <a:ext cx="10700718" cy="7892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t" anchorCtr="0">
            <a:normAutofit/>
          </a:bodyPr>
          <a:lstStyle>
            <a:lvl1pPr marL="914400" lvl="0" indent="-711200" algn="l" defTabSz="182459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 charset="0"/>
              <a:buChar char="•"/>
              <a:defRPr lang="en-US" sz="40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800" lvl="1" indent="-660400" algn="l" defTabSz="1824591" rtl="0" eaLnBrk="1" fontAlgn="base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charset="0"/>
              <a:buChar char="•"/>
              <a:defRPr lang="en-US" sz="3733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lvl="2" indent="-609600" algn="l" defTabSz="1824591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Arial" charset="0"/>
              <a:buChar char="│"/>
              <a:defRPr lang="en-US" sz="32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lvl="3" indent="-571500" algn="l" defTabSz="1824591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charset="0"/>
              <a:buChar char="•"/>
              <a:defRPr lang="en-US" sz="2933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lvl="4" indent="-685800" algn="l" defTabSz="1824591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charset="0"/>
              <a:buChar char="•"/>
              <a:defRPr lang="en-US" sz="2933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lvl="5" indent="-685800" algn="l" defTabSz="1828762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00800" lvl="6" indent="-685800" algn="l" defTabSz="1828762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315200" lvl="7" indent="-685800" algn="l" defTabSz="1828762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29600" lvl="8" indent="-685800" algn="l" defTabSz="1828762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3200" dirty="0">
              <a:latin typeface="+mn-lt"/>
            </a:endParaRPr>
          </a:p>
          <a:p>
            <a:r>
              <a:rPr lang="de-DE" sz="3200" dirty="0">
                <a:latin typeface="+mn-lt"/>
              </a:rPr>
              <a:t>Cisco Webex Meetings Kundendaten (kundengenerierte Daten) werden in London, Amsterdam und Frankfurt gehostet. </a:t>
            </a:r>
          </a:p>
          <a:p>
            <a:endParaRPr lang="de-DE" sz="3200" dirty="0">
              <a:latin typeface="+mn-lt"/>
            </a:endParaRPr>
          </a:p>
          <a:p>
            <a:r>
              <a:rPr lang="de-DE" sz="3200" dirty="0">
                <a:latin typeface="+mn-lt"/>
              </a:rPr>
              <a:t>Cisco Webex Teams Kundendaten werden in Amsterdam, London und Frankfurt gehostet. </a:t>
            </a:r>
          </a:p>
          <a:p>
            <a:endParaRPr lang="de-DE" sz="3200" dirty="0">
              <a:latin typeface="+mn-lt"/>
            </a:endParaRPr>
          </a:p>
          <a:p>
            <a:r>
              <a:rPr lang="de-DE" sz="3200" dirty="0">
                <a:latin typeface="+mn-lt"/>
              </a:rPr>
              <a:t>Angesichts des Austritts des Vereinigten Königreichs aus der EU (BREXIT) sind weitere Rechenzentrumsstandorte in Europa in der Planung und Vorbereitung. </a:t>
            </a:r>
          </a:p>
          <a:p>
            <a:endParaRPr lang="de-DE" sz="3200" dirty="0">
              <a:latin typeface="+mn-lt"/>
            </a:endParaRPr>
          </a:p>
          <a:p>
            <a:r>
              <a:rPr lang="de-DE" sz="3200" dirty="0">
                <a:latin typeface="+mn-lt"/>
              </a:rPr>
              <a:t>Nur abrechnungsrelevante Daten und Metadaten werden in die USA übertragen. 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C6C87D3-1066-463E-887C-09FFF0D22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550" y="4112494"/>
            <a:ext cx="12309883" cy="7008261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347198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2205"/>
          <p:cNvSpPr/>
          <p:nvPr/>
        </p:nvSpPr>
        <p:spPr>
          <a:xfrm>
            <a:off x="14155119" y="2948216"/>
            <a:ext cx="10228888" cy="7819573"/>
          </a:xfrm>
          <a:custGeom>
            <a:avLst/>
            <a:gdLst/>
            <a:ahLst/>
            <a:cxnLst/>
            <a:rect l="l" t="t" r="r" b="b"/>
            <a:pathLst>
              <a:path w="4180113" h="2932340">
                <a:moveTo>
                  <a:pt x="0" y="1466169"/>
                </a:moveTo>
                <a:lnTo>
                  <a:pt x="0" y="1466170"/>
                </a:lnTo>
                <a:close/>
                <a:moveTo>
                  <a:pt x="1466170" y="0"/>
                </a:moveTo>
                <a:lnTo>
                  <a:pt x="4180113" y="0"/>
                </a:lnTo>
                <a:lnTo>
                  <a:pt x="4180113" y="2932340"/>
                </a:lnTo>
                <a:lnTo>
                  <a:pt x="1466170" y="2932339"/>
                </a:lnTo>
                <a:cubicBezTo>
                  <a:pt x="656427" y="2932339"/>
                  <a:pt x="0" y="2275912"/>
                  <a:pt x="0" y="1466170"/>
                </a:cubicBezTo>
                <a:cubicBezTo>
                  <a:pt x="0" y="656427"/>
                  <a:pt x="656427" y="0"/>
                  <a:pt x="1466170" y="0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2438372">
              <a:defRPr/>
            </a:pPr>
            <a:endParaRPr lang="en-US" sz="9600" kern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ED135A8-28D8-49B3-8B81-AE92CF513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1629" y="7393230"/>
            <a:ext cx="14035353" cy="1719280"/>
          </a:xfrm>
        </p:spPr>
        <p:txBody>
          <a:bodyPr/>
          <a:lstStyle/>
          <a:p>
            <a:r>
              <a:rPr lang="de-DE" dirty="0"/>
              <a:t>Beispielpakete für Schulen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70B20E-47AB-42D8-B42B-DD82C4DA22F8}"/>
              </a:ext>
            </a:extLst>
          </p:cNvPr>
          <p:cNvSpPr txBox="1"/>
          <p:nvPr/>
        </p:nvSpPr>
        <p:spPr>
          <a:xfrm>
            <a:off x="1458322" y="9112510"/>
            <a:ext cx="11712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>
                <a:solidFill>
                  <a:schemeClr val="tx2"/>
                </a:solidFill>
                <a:latin typeface="+mn-lt"/>
              </a:rPr>
              <a:t>Basis Statistisches Bundesamt 2018 Durchschnittswerte</a:t>
            </a:r>
          </a:p>
        </p:txBody>
      </p:sp>
      <p:pic>
        <p:nvPicPr>
          <p:cNvPr id="6" name="Picture 5" descr="A picture containing text, crossword puzzle, receipt&#10;&#10;Description automatically generated">
            <a:extLst>
              <a:ext uri="{FF2B5EF4-FFF2-40B4-BE49-F238E27FC236}">
                <a16:creationId xmlns:a16="http://schemas.microsoft.com/office/drawing/2014/main" id="{8E27129B-F333-463A-A128-1FA7E801A9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67B346">
                <a:shade val="45000"/>
                <a:satMod val="135000"/>
              </a:srgbClr>
              <a:prstClr val="white"/>
            </a:duotone>
          </a:blip>
          <a:srcRect t="27779" r="75454" b="51445"/>
          <a:stretch/>
        </p:blipFill>
        <p:spPr>
          <a:xfrm>
            <a:off x="21694598" y="3360192"/>
            <a:ext cx="1935534" cy="1631166"/>
          </a:xfrm>
          <a:prstGeom prst="rect">
            <a:avLst/>
          </a:prstGeom>
        </p:spPr>
      </p:pic>
      <p:pic>
        <p:nvPicPr>
          <p:cNvPr id="7" name="Picture 6" descr="A picture containing text, crossword puzzle, receipt&#10;&#10;Description automatically generated">
            <a:extLst>
              <a:ext uri="{FF2B5EF4-FFF2-40B4-BE49-F238E27FC236}">
                <a16:creationId xmlns:a16="http://schemas.microsoft.com/office/drawing/2014/main" id="{997E8218-8D14-4774-BBB3-E261DBAA26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FECD08">
                <a:shade val="45000"/>
                <a:satMod val="135000"/>
              </a:srgbClr>
              <a:prstClr val="white"/>
            </a:duotone>
          </a:blip>
          <a:srcRect l="24513" t="22030" r="47952" b="50034"/>
          <a:stretch/>
        </p:blipFill>
        <p:spPr>
          <a:xfrm>
            <a:off x="21851535" y="8041020"/>
            <a:ext cx="1778597" cy="1796747"/>
          </a:xfrm>
          <a:prstGeom prst="rect">
            <a:avLst/>
          </a:prstGeom>
        </p:spPr>
      </p:pic>
      <p:pic>
        <p:nvPicPr>
          <p:cNvPr id="8" name="Picture 7" descr="A picture containing text, crossword puzzle, receipt&#10;&#10;Description automatically generated">
            <a:extLst>
              <a:ext uri="{FF2B5EF4-FFF2-40B4-BE49-F238E27FC236}">
                <a16:creationId xmlns:a16="http://schemas.microsoft.com/office/drawing/2014/main" id="{73C4D499-87F8-4E6C-814D-9C16FADF5A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5B9BD5">
                <a:shade val="45000"/>
                <a:satMod val="135000"/>
              </a:srgbClr>
              <a:prstClr val="white"/>
            </a:duotone>
          </a:blip>
          <a:srcRect l="51064" t="76085" r="22806"/>
          <a:stretch/>
        </p:blipFill>
        <p:spPr>
          <a:xfrm>
            <a:off x="21840181" y="5479833"/>
            <a:ext cx="1789951" cy="16311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51E1BC-6BCB-4D8E-8867-D12304645045}"/>
              </a:ext>
            </a:extLst>
          </p:cNvPr>
          <p:cNvSpPr txBox="1"/>
          <p:nvPr/>
        </p:nvSpPr>
        <p:spPr>
          <a:xfrm>
            <a:off x="17477509" y="3980040"/>
            <a:ext cx="4738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529349"/>
                </a:solidFill>
                <a:latin typeface="+mn-lt"/>
              </a:rPr>
              <a:t>Grundschule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21ECA7-06AD-4027-AD54-8EDACEA4C3C0}"/>
              </a:ext>
            </a:extLst>
          </p:cNvPr>
          <p:cNvSpPr txBox="1"/>
          <p:nvPr/>
        </p:nvSpPr>
        <p:spPr>
          <a:xfrm>
            <a:off x="17477509" y="6295416"/>
            <a:ext cx="4738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3474AC"/>
                </a:solidFill>
                <a:latin typeface="+mn-lt"/>
              </a:rPr>
              <a:t>Realschule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F5FF80-30F9-4AD4-BC87-E9199CFB1050}"/>
              </a:ext>
            </a:extLst>
          </p:cNvPr>
          <p:cNvSpPr txBox="1"/>
          <p:nvPr/>
        </p:nvSpPr>
        <p:spPr>
          <a:xfrm>
            <a:off x="17491367" y="8531602"/>
            <a:ext cx="4738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D3A202"/>
                </a:solidFill>
                <a:latin typeface="+mn-lt"/>
              </a:rPr>
              <a:t>Schulzentrum</a:t>
            </a:r>
          </a:p>
        </p:txBody>
      </p:sp>
    </p:spTree>
    <p:extLst>
      <p:ext uri="{BB962C8B-B14F-4D97-AF65-F5344CB8AC3E}">
        <p14:creationId xmlns:p14="http://schemas.microsoft.com/office/powerpoint/2010/main" val="3963614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857AB5-5169-4F0C-9FE9-E41072C2DAFE}"/>
              </a:ext>
            </a:extLst>
          </p:cNvPr>
          <p:cNvSpPr/>
          <p:nvPr/>
        </p:nvSpPr>
        <p:spPr>
          <a:xfrm>
            <a:off x="953311" y="12393037"/>
            <a:ext cx="8035046" cy="618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aphicFrame>
        <p:nvGraphicFramePr>
          <p:cNvPr id="85" name="Table 3">
            <a:extLst>
              <a:ext uri="{FF2B5EF4-FFF2-40B4-BE49-F238E27FC236}">
                <a16:creationId xmlns:a16="http://schemas.microsoft.com/office/drawing/2014/main" id="{AB917342-FE49-4AA4-AF62-4AE66DE8F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484731"/>
              </p:ext>
            </p:extLst>
          </p:nvPr>
        </p:nvGraphicFramePr>
        <p:xfrm>
          <a:off x="2746441" y="201346"/>
          <a:ext cx="19724452" cy="13397922"/>
        </p:xfrm>
        <a:graphic>
          <a:graphicData uri="http://schemas.openxmlformats.org/drawingml/2006/table">
            <a:tbl>
              <a:tblPr firstRow="1" bandRow="1"/>
              <a:tblGrid>
                <a:gridCol w="4931113">
                  <a:extLst>
                    <a:ext uri="{9D8B030D-6E8A-4147-A177-3AD203B41FA5}">
                      <a16:colId xmlns:a16="http://schemas.microsoft.com/office/drawing/2014/main" val="891772868"/>
                    </a:ext>
                  </a:extLst>
                </a:gridCol>
                <a:gridCol w="4931113">
                  <a:extLst>
                    <a:ext uri="{9D8B030D-6E8A-4147-A177-3AD203B41FA5}">
                      <a16:colId xmlns:a16="http://schemas.microsoft.com/office/drawing/2014/main" val="2294872184"/>
                    </a:ext>
                  </a:extLst>
                </a:gridCol>
                <a:gridCol w="4931113">
                  <a:extLst>
                    <a:ext uri="{9D8B030D-6E8A-4147-A177-3AD203B41FA5}">
                      <a16:colId xmlns:a16="http://schemas.microsoft.com/office/drawing/2014/main" val="3893650709"/>
                    </a:ext>
                  </a:extLst>
                </a:gridCol>
                <a:gridCol w="4931113">
                  <a:extLst>
                    <a:ext uri="{9D8B030D-6E8A-4147-A177-3AD203B41FA5}">
                      <a16:colId xmlns:a16="http://schemas.microsoft.com/office/drawing/2014/main" val="4095212367"/>
                    </a:ext>
                  </a:extLst>
                </a:gridCol>
              </a:tblGrid>
              <a:tr h="2279884"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de-DE" sz="3000" b="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>
                          <a:solidFill>
                            <a:srgbClr val="3F8920"/>
                          </a:solidFill>
                        </a:rPr>
                        <a:t>Grundschule</a:t>
                      </a:r>
                    </a:p>
                    <a:p>
                      <a:pPr algn="ctr"/>
                      <a:r>
                        <a:rPr lang="de-DE" sz="2800" b="0" i="1" dirty="0">
                          <a:solidFill>
                            <a:srgbClr val="3F8920"/>
                          </a:solidFill>
                        </a:rPr>
                        <a:t>- klein -</a:t>
                      </a: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>
                          <a:solidFill>
                            <a:srgbClr val="2868A2"/>
                          </a:solidFill>
                        </a:rPr>
                        <a:t>Realschule</a:t>
                      </a:r>
                    </a:p>
                    <a:p>
                      <a:pPr algn="ctr"/>
                      <a:r>
                        <a:rPr lang="de-DE" sz="2800" b="0" i="1" dirty="0">
                          <a:solidFill>
                            <a:srgbClr val="2868A2"/>
                          </a:solidFill>
                        </a:rPr>
                        <a:t>- mittel -</a:t>
                      </a:r>
                      <a:endParaRPr lang="de-DE" sz="2800" dirty="0">
                        <a:solidFill>
                          <a:srgbClr val="2868A2"/>
                        </a:solidFill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>
                          <a:solidFill>
                            <a:srgbClr val="D09D00"/>
                          </a:solidFill>
                        </a:rPr>
                        <a:t>Schulzentrum</a:t>
                      </a:r>
                    </a:p>
                    <a:p>
                      <a:pPr algn="ctr"/>
                      <a:r>
                        <a:rPr lang="de-DE" sz="2800" b="0" i="1" dirty="0">
                          <a:solidFill>
                            <a:srgbClr val="D09D00"/>
                          </a:solidFill>
                        </a:rPr>
                        <a:t>- groß -</a:t>
                      </a:r>
                      <a:endParaRPr lang="de-DE" sz="2800" dirty="0">
                        <a:solidFill>
                          <a:srgbClr val="D09D00"/>
                        </a:solidFill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037769"/>
                  </a:ext>
                </a:extLst>
              </a:tr>
              <a:tr h="772816"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3000" b="0" dirty="0">
                          <a:solidFill>
                            <a:srgbClr val="7F7F7F"/>
                          </a:solidFill>
                        </a:rPr>
                        <a:t>Schüler/Leher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/>
                        <a:t>60-200 | 15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892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/>
                        <a:t>400-800 | 25-40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8A2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/>
                        <a:t>&gt;1.000 | 60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9D0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080087"/>
                  </a:ext>
                </a:extLst>
              </a:tr>
              <a:tr h="773175"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3000" b="0" dirty="0">
                          <a:solidFill>
                            <a:srgbClr val="7F7F7F"/>
                          </a:solidFill>
                        </a:rPr>
                        <a:t>Gebäude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/>
                        <a:t>1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B3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/>
                        <a:t>3-4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8A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/>
                        <a:t>&gt;5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BC4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229064"/>
                  </a:ext>
                </a:extLst>
              </a:tr>
              <a:tr h="773175"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3000" b="0" dirty="0">
                          <a:solidFill>
                            <a:srgbClr val="7F7F7F"/>
                          </a:solidFill>
                        </a:rPr>
                        <a:t>Räume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/>
                        <a:t>10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892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/>
                        <a:t>20-50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8A2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/>
                        <a:t>50-70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9D0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008924"/>
                  </a:ext>
                </a:extLst>
              </a:tr>
              <a:tr h="1099859">
                <a:tc>
                  <a:txBody>
                    <a:bodyPr/>
                    <a:lstStyle/>
                    <a:p>
                      <a:r>
                        <a:rPr lang="de-DE" sz="3000" b="0" dirty="0">
                          <a:solidFill>
                            <a:srgbClr val="7F7F7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AccessPoints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B3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25-60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8A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70-100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BC4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368883"/>
                  </a:ext>
                </a:extLst>
              </a:tr>
              <a:tr h="1099859">
                <a:tc>
                  <a:txBody>
                    <a:bodyPr/>
                    <a:lstStyle/>
                    <a:p>
                      <a:r>
                        <a:rPr lang="de-DE" sz="3000" b="0" dirty="0">
                          <a:solidFill>
                            <a:srgbClr val="7F7F7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LAN-Port</a:t>
                      </a:r>
                      <a:br>
                        <a:rPr lang="de-DE" sz="3000" b="0" dirty="0">
                          <a:solidFill>
                            <a:srgbClr val="7F7F7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DE" sz="3000" b="0" dirty="0">
                          <a:solidFill>
                            <a:srgbClr val="7F7F7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(zzgl. WLAN pro Raum)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CA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105-260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B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570-800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637320"/>
                  </a:ext>
                </a:extLst>
              </a:tr>
              <a:tr h="1099859">
                <a:tc>
                  <a:txBody>
                    <a:bodyPr/>
                    <a:lstStyle/>
                    <a:p>
                      <a:r>
                        <a:rPr lang="de-DE" sz="3000" b="0" dirty="0">
                          <a:solidFill>
                            <a:srgbClr val="7F7F7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HW + Lizenz Volumen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20k€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89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35k€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8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50k€ ++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BC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998682"/>
                  </a:ext>
                </a:extLst>
              </a:tr>
              <a:tr h="1099859"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3000" b="0" dirty="0">
                          <a:solidFill>
                            <a:srgbClr val="7F7F7F"/>
                          </a:solidFill>
                        </a:rPr>
                        <a:t>Video klein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B3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3-6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8A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4-9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BC4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758943"/>
                  </a:ext>
                </a:extLst>
              </a:tr>
              <a:tr h="1099859"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3000" b="0" dirty="0">
                          <a:solidFill>
                            <a:srgbClr val="7F7F7F"/>
                          </a:solidFill>
                        </a:rPr>
                        <a:t>Video mittel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892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8A2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3-6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9D0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06128"/>
                  </a:ext>
                </a:extLst>
              </a:tr>
              <a:tr h="1099859">
                <a:tc>
                  <a:txBody>
                    <a:bodyPr/>
                    <a:lstStyle/>
                    <a:p>
                      <a:r>
                        <a:rPr lang="de-DE" sz="3000" b="0" dirty="0">
                          <a:solidFill>
                            <a:srgbClr val="7F7F7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 groß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E9"/>
                    </a:solidFill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E1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2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509200"/>
                  </a:ext>
                </a:extLst>
              </a:tr>
              <a:tr h="1099859"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3000" b="0" dirty="0">
                          <a:solidFill>
                            <a:srgbClr val="7F7F7F"/>
                          </a:solidFill>
                        </a:rPr>
                        <a:t>HW + Lizenz Volumen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~5k€ 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89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11k€ 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68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0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28k€ ++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BC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594517"/>
                  </a:ext>
                </a:extLst>
              </a:tr>
              <a:tr h="1099859"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3000" b="0" dirty="0">
                          <a:solidFill>
                            <a:srgbClr val="7F7F7F"/>
                          </a:solidFill>
                        </a:rPr>
                        <a:t>Cisco Partner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4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4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88220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76440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264661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3528820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4411028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5293229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6175437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7057643" algn="l" defTabSz="1764409" rtl="0" eaLnBrk="1" latinLnBrk="0" hangingPunct="1">
                        <a:defRPr sz="347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de-DE" sz="4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3191588"/>
                  </a:ext>
                </a:extLst>
              </a:tr>
            </a:tbl>
          </a:graphicData>
        </a:graphic>
      </p:graphicFrame>
      <p:pic>
        <p:nvPicPr>
          <p:cNvPr id="86" name="Picture 85" descr="A picture containing text, crossword puzzle, receipt&#10;&#10;Description automatically generated">
            <a:extLst>
              <a:ext uri="{FF2B5EF4-FFF2-40B4-BE49-F238E27FC236}">
                <a16:creationId xmlns:a16="http://schemas.microsoft.com/office/drawing/2014/main" id="{2E21AD7E-9BF4-4B06-BF0C-EF88D36AD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67B346">
                <a:shade val="45000"/>
                <a:satMod val="135000"/>
              </a:srgbClr>
              <a:prstClr val="white"/>
            </a:duotone>
          </a:blip>
          <a:srcRect t="27779" r="75454" b="51445"/>
          <a:stretch/>
        </p:blipFill>
        <p:spPr>
          <a:xfrm>
            <a:off x="9183943" y="-6463"/>
            <a:ext cx="1935534" cy="1631166"/>
          </a:xfrm>
          <a:prstGeom prst="rect">
            <a:avLst/>
          </a:prstGeom>
        </p:spPr>
      </p:pic>
      <p:pic>
        <p:nvPicPr>
          <p:cNvPr id="87" name="Picture 86" descr="A picture containing text, crossword puzzle, receipt&#10;&#10;Description automatically generated">
            <a:extLst>
              <a:ext uri="{FF2B5EF4-FFF2-40B4-BE49-F238E27FC236}">
                <a16:creationId xmlns:a16="http://schemas.microsoft.com/office/drawing/2014/main" id="{62316DAC-371A-42DC-99C8-448AA8046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FECD08">
                <a:shade val="45000"/>
                <a:satMod val="135000"/>
              </a:srgbClr>
              <a:prstClr val="white"/>
            </a:duotone>
          </a:blip>
          <a:srcRect l="24513" t="22030" r="47952" b="50034"/>
          <a:stretch/>
        </p:blipFill>
        <p:spPr>
          <a:xfrm>
            <a:off x="19193845" y="-152589"/>
            <a:ext cx="1778597" cy="1796747"/>
          </a:xfrm>
          <a:prstGeom prst="rect">
            <a:avLst/>
          </a:prstGeom>
        </p:spPr>
      </p:pic>
      <p:pic>
        <p:nvPicPr>
          <p:cNvPr id="88" name="Picture 87" descr="A picture containing text, crossword puzzle, receipt&#10;&#10;Description automatically generated">
            <a:extLst>
              <a:ext uri="{FF2B5EF4-FFF2-40B4-BE49-F238E27FC236}">
                <a16:creationId xmlns:a16="http://schemas.microsoft.com/office/drawing/2014/main" id="{A7AE4177-892D-46CC-847A-F058B15EB9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5B9BD5">
                <a:shade val="45000"/>
                <a:satMod val="135000"/>
              </a:srgbClr>
              <a:prstClr val="white"/>
            </a:duotone>
          </a:blip>
          <a:srcRect l="51064" t="76085" r="22806"/>
          <a:stretch/>
        </p:blipFill>
        <p:spPr>
          <a:xfrm>
            <a:off x="14158122" y="-152589"/>
            <a:ext cx="1789951" cy="1631166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E5855DBD-7B6F-4F43-900C-A6E9E83A08D8}"/>
              </a:ext>
            </a:extLst>
          </p:cNvPr>
          <p:cNvGrpSpPr/>
          <p:nvPr/>
        </p:nvGrpSpPr>
        <p:grpSpPr>
          <a:xfrm>
            <a:off x="1660518" y="2552722"/>
            <a:ext cx="501644" cy="678686"/>
            <a:chOff x="6052740" y="2246889"/>
            <a:chExt cx="595982" cy="779976"/>
          </a:xfrm>
          <a:solidFill>
            <a:srgbClr val="7F7F7F"/>
          </a:solidFill>
        </p:grpSpPr>
        <p:sp>
          <p:nvSpPr>
            <p:cNvPr id="90" name="Freeform 642">
              <a:extLst>
                <a:ext uri="{FF2B5EF4-FFF2-40B4-BE49-F238E27FC236}">
                  <a16:creationId xmlns:a16="http://schemas.microsoft.com/office/drawing/2014/main" id="{8C64D698-727B-4DE8-B192-A6282A9E3EC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49728" y="2478882"/>
              <a:ext cx="198994" cy="398988"/>
            </a:xfrm>
            <a:custGeom>
              <a:avLst/>
              <a:gdLst>
                <a:gd name="T0" fmla="*/ 42 w 84"/>
                <a:gd name="T1" fmla="*/ 169 h 169"/>
                <a:gd name="T2" fmla="*/ 42 w 84"/>
                <a:gd name="T3" fmla="*/ 169 h 169"/>
                <a:gd name="T4" fmla="*/ 0 w 84"/>
                <a:gd name="T5" fmla="*/ 127 h 169"/>
                <a:gd name="T6" fmla="*/ 0 w 84"/>
                <a:gd name="T7" fmla="*/ 42 h 169"/>
                <a:gd name="T8" fmla="*/ 42 w 84"/>
                <a:gd name="T9" fmla="*/ 0 h 169"/>
                <a:gd name="T10" fmla="*/ 84 w 84"/>
                <a:gd name="T11" fmla="*/ 42 h 169"/>
                <a:gd name="T12" fmla="*/ 84 w 84"/>
                <a:gd name="T13" fmla="*/ 127 h 169"/>
                <a:gd name="T14" fmla="*/ 42 w 84"/>
                <a:gd name="T15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69">
                  <a:moveTo>
                    <a:pt x="42" y="169"/>
                  </a:moveTo>
                  <a:cubicBezTo>
                    <a:pt x="42" y="169"/>
                    <a:pt x="42" y="169"/>
                    <a:pt x="42" y="169"/>
                  </a:cubicBezTo>
                  <a:cubicBezTo>
                    <a:pt x="19" y="169"/>
                    <a:pt x="0" y="150"/>
                    <a:pt x="0" y="12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65" y="0"/>
                    <a:pt x="84" y="19"/>
                    <a:pt x="84" y="42"/>
                  </a:cubicBezTo>
                  <a:cubicBezTo>
                    <a:pt x="84" y="127"/>
                    <a:pt x="84" y="127"/>
                    <a:pt x="84" y="127"/>
                  </a:cubicBezTo>
                  <a:cubicBezTo>
                    <a:pt x="84" y="150"/>
                    <a:pt x="65" y="169"/>
                    <a:pt x="42" y="1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46669"/>
                </a:solidFill>
                <a:latin typeface="Arial"/>
              </a:endParaRPr>
            </a:p>
          </p:txBody>
        </p:sp>
        <p:sp>
          <p:nvSpPr>
            <p:cNvPr id="91" name="Oval 643">
              <a:extLst>
                <a:ext uri="{FF2B5EF4-FFF2-40B4-BE49-F238E27FC236}">
                  <a16:creationId xmlns:a16="http://schemas.microsoft.com/office/drawing/2014/main" id="{1C1AE284-88E6-4BB2-A846-45F5FD057F4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494727" y="2352886"/>
              <a:ext cx="108997" cy="10699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46669"/>
                </a:solidFill>
                <a:latin typeface="Arial"/>
              </a:endParaRPr>
            </a:p>
          </p:txBody>
        </p:sp>
        <p:sp>
          <p:nvSpPr>
            <p:cNvPr id="92" name="Freeform 644">
              <a:extLst>
                <a:ext uri="{FF2B5EF4-FFF2-40B4-BE49-F238E27FC236}">
                  <a16:creationId xmlns:a16="http://schemas.microsoft.com/office/drawing/2014/main" id="{02F5EEFF-ECF9-4D81-A795-F9B6335A31B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052740" y="2478882"/>
              <a:ext cx="200994" cy="398988"/>
            </a:xfrm>
            <a:custGeom>
              <a:avLst/>
              <a:gdLst>
                <a:gd name="T0" fmla="*/ 43 w 85"/>
                <a:gd name="T1" fmla="*/ 169 h 169"/>
                <a:gd name="T2" fmla="*/ 43 w 85"/>
                <a:gd name="T3" fmla="*/ 169 h 169"/>
                <a:gd name="T4" fmla="*/ 0 w 85"/>
                <a:gd name="T5" fmla="*/ 127 h 169"/>
                <a:gd name="T6" fmla="*/ 0 w 85"/>
                <a:gd name="T7" fmla="*/ 42 h 169"/>
                <a:gd name="T8" fmla="*/ 43 w 85"/>
                <a:gd name="T9" fmla="*/ 0 h 169"/>
                <a:gd name="T10" fmla="*/ 85 w 85"/>
                <a:gd name="T11" fmla="*/ 42 h 169"/>
                <a:gd name="T12" fmla="*/ 85 w 85"/>
                <a:gd name="T13" fmla="*/ 127 h 169"/>
                <a:gd name="T14" fmla="*/ 43 w 85"/>
                <a:gd name="T15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169">
                  <a:moveTo>
                    <a:pt x="43" y="169"/>
                  </a:moveTo>
                  <a:cubicBezTo>
                    <a:pt x="43" y="169"/>
                    <a:pt x="43" y="169"/>
                    <a:pt x="43" y="169"/>
                  </a:cubicBezTo>
                  <a:cubicBezTo>
                    <a:pt x="19" y="169"/>
                    <a:pt x="0" y="150"/>
                    <a:pt x="0" y="12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9" y="0"/>
                    <a:pt x="43" y="0"/>
                  </a:cubicBezTo>
                  <a:cubicBezTo>
                    <a:pt x="66" y="0"/>
                    <a:pt x="85" y="19"/>
                    <a:pt x="85" y="42"/>
                  </a:cubicBezTo>
                  <a:cubicBezTo>
                    <a:pt x="85" y="127"/>
                    <a:pt x="85" y="127"/>
                    <a:pt x="85" y="127"/>
                  </a:cubicBezTo>
                  <a:cubicBezTo>
                    <a:pt x="85" y="150"/>
                    <a:pt x="66" y="169"/>
                    <a:pt x="43" y="1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46669"/>
                </a:solidFill>
                <a:latin typeface="Arial"/>
              </a:endParaRPr>
            </a:p>
          </p:txBody>
        </p:sp>
        <p:sp>
          <p:nvSpPr>
            <p:cNvPr id="93" name="Oval 645">
              <a:extLst>
                <a:ext uri="{FF2B5EF4-FFF2-40B4-BE49-F238E27FC236}">
                  <a16:creationId xmlns:a16="http://schemas.microsoft.com/office/drawing/2014/main" id="{ADCF3ACA-5A42-4496-A6AB-2694880D34C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100739" y="2352886"/>
              <a:ext cx="105997" cy="10699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46669"/>
                </a:solidFill>
                <a:latin typeface="Arial"/>
              </a:endParaRPr>
            </a:p>
          </p:txBody>
        </p:sp>
        <p:sp>
          <p:nvSpPr>
            <p:cNvPr id="94" name="Freeform 646">
              <a:extLst>
                <a:ext uri="{FF2B5EF4-FFF2-40B4-BE49-F238E27FC236}">
                  <a16:creationId xmlns:a16="http://schemas.microsoft.com/office/drawing/2014/main" id="{830D17CA-8D67-483F-B234-E7BD7BB75BB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204736" y="2433883"/>
              <a:ext cx="294991" cy="592982"/>
            </a:xfrm>
            <a:custGeom>
              <a:avLst/>
              <a:gdLst>
                <a:gd name="T0" fmla="*/ 62 w 125"/>
                <a:gd name="T1" fmla="*/ 251 h 251"/>
                <a:gd name="T2" fmla="*/ 62 w 125"/>
                <a:gd name="T3" fmla="*/ 251 h 251"/>
                <a:gd name="T4" fmla="*/ 0 w 125"/>
                <a:gd name="T5" fmla="*/ 188 h 251"/>
                <a:gd name="T6" fmla="*/ 0 w 125"/>
                <a:gd name="T7" fmla="*/ 62 h 251"/>
                <a:gd name="T8" fmla="*/ 62 w 125"/>
                <a:gd name="T9" fmla="*/ 0 h 251"/>
                <a:gd name="T10" fmla="*/ 125 w 125"/>
                <a:gd name="T11" fmla="*/ 62 h 251"/>
                <a:gd name="T12" fmla="*/ 125 w 125"/>
                <a:gd name="T13" fmla="*/ 188 h 251"/>
                <a:gd name="T14" fmla="*/ 62 w 125"/>
                <a:gd name="T15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" h="251">
                  <a:moveTo>
                    <a:pt x="62" y="251"/>
                  </a:moveTo>
                  <a:cubicBezTo>
                    <a:pt x="62" y="251"/>
                    <a:pt x="62" y="251"/>
                    <a:pt x="62" y="251"/>
                  </a:cubicBezTo>
                  <a:cubicBezTo>
                    <a:pt x="28" y="251"/>
                    <a:pt x="0" y="223"/>
                    <a:pt x="0" y="188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28"/>
                    <a:pt x="28" y="0"/>
                    <a:pt x="62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188"/>
                    <a:pt x="125" y="188"/>
                    <a:pt x="125" y="188"/>
                  </a:cubicBezTo>
                  <a:cubicBezTo>
                    <a:pt x="125" y="223"/>
                    <a:pt x="97" y="251"/>
                    <a:pt x="62" y="2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46669"/>
                </a:solidFill>
                <a:latin typeface="Arial"/>
              </a:endParaRPr>
            </a:p>
          </p:txBody>
        </p:sp>
        <p:sp>
          <p:nvSpPr>
            <p:cNvPr id="95" name="Oval 647">
              <a:extLst>
                <a:ext uri="{FF2B5EF4-FFF2-40B4-BE49-F238E27FC236}">
                  <a16:creationId xmlns:a16="http://schemas.microsoft.com/office/drawing/2014/main" id="{0AE5EC9F-A7E3-4B27-98AE-9C05FF088AD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72734" y="2246889"/>
              <a:ext cx="158995" cy="1609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46669"/>
                </a:solidFill>
                <a:latin typeface="Arial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1FA78FA-24F6-486A-B0A7-CC3CF88BA9D1}"/>
              </a:ext>
            </a:extLst>
          </p:cNvPr>
          <p:cNvGrpSpPr>
            <a:grpSpLocks noChangeAspect="1"/>
          </p:cNvGrpSpPr>
          <p:nvPr/>
        </p:nvGrpSpPr>
        <p:grpSpPr>
          <a:xfrm>
            <a:off x="1586048" y="3327819"/>
            <a:ext cx="661223" cy="511536"/>
            <a:chOff x="2534696" y="4341496"/>
            <a:chExt cx="507985" cy="392988"/>
          </a:xfrm>
          <a:solidFill>
            <a:srgbClr val="7F7F7F"/>
          </a:solidFill>
        </p:grpSpPr>
        <p:sp>
          <p:nvSpPr>
            <p:cNvPr id="97" name="Freeform 279">
              <a:extLst>
                <a:ext uri="{FF2B5EF4-FFF2-40B4-BE49-F238E27FC236}">
                  <a16:creationId xmlns:a16="http://schemas.microsoft.com/office/drawing/2014/main" id="{054B92E2-BBE9-4CE1-8E70-800337F4E2D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10694" y="4431493"/>
              <a:ext cx="356989" cy="302991"/>
            </a:xfrm>
            <a:custGeom>
              <a:avLst/>
              <a:gdLst>
                <a:gd name="T0" fmla="*/ 75 w 151"/>
                <a:gd name="T1" fmla="*/ 0 h 128"/>
                <a:gd name="T2" fmla="*/ 0 w 151"/>
                <a:gd name="T3" fmla="*/ 58 h 128"/>
                <a:gd name="T4" fmla="*/ 0 w 151"/>
                <a:gd name="T5" fmla="*/ 128 h 128"/>
                <a:gd name="T6" fmla="*/ 55 w 151"/>
                <a:gd name="T7" fmla="*/ 128 h 128"/>
                <a:gd name="T8" fmla="*/ 55 w 151"/>
                <a:gd name="T9" fmla="*/ 98 h 128"/>
                <a:gd name="T10" fmla="*/ 75 w 151"/>
                <a:gd name="T11" fmla="*/ 78 h 128"/>
                <a:gd name="T12" fmla="*/ 75 w 151"/>
                <a:gd name="T13" fmla="*/ 78 h 128"/>
                <a:gd name="T14" fmla="*/ 96 w 151"/>
                <a:gd name="T15" fmla="*/ 98 h 128"/>
                <a:gd name="T16" fmla="*/ 96 w 151"/>
                <a:gd name="T17" fmla="*/ 128 h 128"/>
                <a:gd name="T18" fmla="*/ 151 w 151"/>
                <a:gd name="T19" fmla="*/ 128 h 128"/>
                <a:gd name="T20" fmla="*/ 151 w 151"/>
                <a:gd name="T21" fmla="*/ 58 h 128"/>
                <a:gd name="T22" fmla="*/ 75 w 151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1" h="128">
                  <a:moveTo>
                    <a:pt x="75" y="0"/>
                  </a:moveTo>
                  <a:cubicBezTo>
                    <a:pt x="0" y="58"/>
                    <a:pt x="0" y="58"/>
                    <a:pt x="0" y="5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55" y="128"/>
                    <a:pt x="55" y="128"/>
                    <a:pt x="55" y="128"/>
                  </a:cubicBezTo>
                  <a:cubicBezTo>
                    <a:pt x="55" y="98"/>
                    <a:pt x="55" y="98"/>
                    <a:pt x="55" y="98"/>
                  </a:cubicBezTo>
                  <a:cubicBezTo>
                    <a:pt x="55" y="87"/>
                    <a:pt x="64" y="78"/>
                    <a:pt x="75" y="78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87" y="78"/>
                    <a:pt x="96" y="87"/>
                    <a:pt x="96" y="98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151" y="128"/>
                    <a:pt x="151" y="128"/>
                    <a:pt x="151" y="128"/>
                  </a:cubicBezTo>
                  <a:cubicBezTo>
                    <a:pt x="151" y="58"/>
                    <a:pt x="151" y="58"/>
                    <a:pt x="151" y="58"/>
                  </a:cubicBez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46669"/>
                </a:solidFill>
                <a:latin typeface="Arial"/>
              </a:endParaRPr>
            </a:p>
          </p:txBody>
        </p:sp>
        <p:sp>
          <p:nvSpPr>
            <p:cNvPr id="98" name="Freeform 280">
              <a:extLst>
                <a:ext uri="{FF2B5EF4-FFF2-40B4-BE49-F238E27FC236}">
                  <a16:creationId xmlns:a16="http://schemas.microsoft.com/office/drawing/2014/main" id="{ED1B79EE-B044-48DB-9FDE-D7EAA9CC38B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66689" y="4341496"/>
              <a:ext cx="275992" cy="217993"/>
            </a:xfrm>
            <a:custGeom>
              <a:avLst/>
              <a:gdLst>
                <a:gd name="T0" fmla="*/ 107 w 117"/>
                <a:gd name="T1" fmla="*/ 92 h 92"/>
                <a:gd name="T2" fmla="*/ 102 w 117"/>
                <a:gd name="T3" fmla="*/ 90 h 92"/>
                <a:gd name="T4" fmla="*/ 4 w 117"/>
                <a:gd name="T5" fmla="*/ 16 h 92"/>
                <a:gd name="T6" fmla="*/ 3 w 117"/>
                <a:gd name="T7" fmla="*/ 5 h 92"/>
                <a:gd name="T8" fmla="*/ 15 w 117"/>
                <a:gd name="T9" fmla="*/ 3 h 92"/>
                <a:gd name="T10" fmla="*/ 113 w 117"/>
                <a:gd name="T11" fmla="*/ 77 h 92"/>
                <a:gd name="T12" fmla="*/ 114 w 117"/>
                <a:gd name="T13" fmla="*/ 89 h 92"/>
                <a:gd name="T14" fmla="*/ 107 w 117"/>
                <a:gd name="T1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92">
                  <a:moveTo>
                    <a:pt x="107" y="92"/>
                  </a:moveTo>
                  <a:cubicBezTo>
                    <a:pt x="106" y="92"/>
                    <a:pt x="104" y="92"/>
                    <a:pt x="102" y="9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3" y="5"/>
                  </a:cubicBezTo>
                  <a:cubicBezTo>
                    <a:pt x="6" y="1"/>
                    <a:pt x="11" y="0"/>
                    <a:pt x="15" y="3"/>
                  </a:cubicBezTo>
                  <a:cubicBezTo>
                    <a:pt x="113" y="77"/>
                    <a:pt x="113" y="77"/>
                    <a:pt x="113" y="77"/>
                  </a:cubicBezTo>
                  <a:cubicBezTo>
                    <a:pt x="116" y="80"/>
                    <a:pt x="117" y="85"/>
                    <a:pt x="114" y="89"/>
                  </a:cubicBezTo>
                  <a:cubicBezTo>
                    <a:pt x="113" y="91"/>
                    <a:pt x="110" y="92"/>
                    <a:pt x="107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46669"/>
                </a:solidFill>
                <a:latin typeface="Arial"/>
              </a:endParaRPr>
            </a:p>
          </p:txBody>
        </p:sp>
        <p:sp>
          <p:nvSpPr>
            <p:cNvPr id="99" name="Freeform 281">
              <a:extLst>
                <a:ext uri="{FF2B5EF4-FFF2-40B4-BE49-F238E27FC236}">
                  <a16:creationId xmlns:a16="http://schemas.microsoft.com/office/drawing/2014/main" id="{013A71F7-9458-4130-9E94-C98A26BAC00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34696" y="4341496"/>
              <a:ext cx="276992" cy="217993"/>
            </a:xfrm>
            <a:custGeom>
              <a:avLst/>
              <a:gdLst>
                <a:gd name="T0" fmla="*/ 10 w 117"/>
                <a:gd name="T1" fmla="*/ 92 h 92"/>
                <a:gd name="T2" fmla="*/ 3 w 117"/>
                <a:gd name="T3" fmla="*/ 89 h 92"/>
                <a:gd name="T4" fmla="*/ 4 w 117"/>
                <a:gd name="T5" fmla="*/ 77 h 92"/>
                <a:gd name="T6" fmla="*/ 102 w 117"/>
                <a:gd name="T7" fmla="*/ 3 h 92"/>
                <a:gd name="T8" fmla="*/ 114 w 117"/>
                <a:gd name="T9" fmla="*/ 5 h 92"/>
                <a:gd name="T10" fmla="*/ 113 w 117"/>
                <a:gd name="T11" fmla="*/ 16 h 92"/>
                <a:gd name="T12" fmla="*/ 15 w 117"/>
                <a:gd name="T13" fmla="*/ 90 h 92"/>
                <a:gd name="T14" fmla="*/ 10 w 117"/>
                <a:gd name="T1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92">
                  <a:moveTo>
                    <a:pt x="10" y="92"/>
                  </a:moveTo>
                  <a:cubicBezTo>
                    <a:pt x="7" y="92"/>
                    <a:pt x="4" y="91"/>
                    <a:pt x="3" y="89"/>
                  </a:cubicBezTo>
                  <a:cubicBezTo>
                    <a:pt x="0" y="85"/>
                    <a:pt x="1" y="80"/>
                    <a:pt x="4" y="77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6" y="0"/>
                    <a:pt x="111" y="1"/>
                    <a:pt x="114" y="5"/>
                  </a:cubicBezTo>
                  <a:cubicBezTo>
                    <a:pt x="117" y="8"/>
                    <a:pt x="116" y="14"/>
                    <a:pt x="113" y="16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3" y="92"/>
                    <a:pt x="11" y="92"/>
                    <a:pt x="1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46669"/>
                </a:solidFill>
                <a:latin typeface="Arial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886FE94-A502-4220-83ED-1B8C6F5196B6}"/>
              </a:ext>
            </a:extLst>
          </p:cNvPr>
          <p:cNvGrpSpPr>
            <a:grpSpLocks noChangeAspect="1"/>
          </p:cNvGrpSpPr>
          <p:nvPr/>
        </p:nvGrpSpPr>
        <p:grpSpPr>
          <a:xfrm>
            <a:off x="1656401" y="4052854"/>
            <a:ext cx="462014" cy="655560"/>
            <a:chOff x="3574665" y="4349496"/>
            <a:chExt cx="295991" cy="419987"/>
          </a:xfrm>
          <a:solidFill>
            <a:srgbClr val="7F7F7F"/>
          </a:solidFill>
        </p:grpSpPr>
        <p:sp>
          <p:nvSpPr>
            <p:cNvPr id="101" name="Freeform 609">
              <a:extLst>
                <a:ext uri="{FF2B5EF4-FFF2-40B4-BE49-F238E27FC236}">
                  <a16:creationId xmlns:a16="http://schemas.microsoft.com/office/drawing/2014/main" id="{B8F9596F-B2BF-4861-9FAB-24A302574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4665" y="4349496"/>
              <a:ext cx="295991" cy="419987"/>
            </a:xfrm>
            <a:custGeom>
              <a:avLst/>
              <a:gdLst>
                <a:gd name="T0" fmla="*/ 63 w 125"/>
                <a:gd name="T1" fmla="*/ 178 h 178"/>
                <a:gd name="T2" fmla="*/ 0 w 125"/>
                <a:gd name="T3" fmla="*/ 62 h 178"/>
                <a:gd name="T4" fmla="*/ 63 w 125"/>
                <a:gd name="T5" fmla="*/ 0 h 178"/>
                <a:gd name="T6" fmla="*/ 125 w 125"/>
                <a:gd name="T7" fmla="*/ 62 h 178"/>
                <a:gd name="T8" fmla="*/ 63 w 125"/>
                <a:gd name="T9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78">
                  <a:moveTo>
                    <a:pt x="63" y="178"/>
                  </a:moveTo>
                  <a:cubicBezTo>
                    <a:pt x="63" y="178"/>
                    <a:pt x="0" y="96"/>
                    <a:pt x="0" y="62"/>
                  </a:cubicBezTo>
                  <a:cubicBezTo>
                    <a:pt x="0" y="28"/>
                    <a:pt x="28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96"/>
                    <a:pt x="63" y="178"/>
                    <a:pt x="63" y="17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46669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2" name="Oval 610">
              <a:extLst>
                <a:ext uri="{FF2B5EF4-FFF2-40B4-BE49-F238E27FC236}">
                  <a16:creationId xmlns:a16="http://schemas.microsoft.com/office/drawing/2014/main" id="{88E29E93-C173-47C8-90BB-7DB8E5D9C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662" y="4410494"/>
              <a:ext cx="150995" cy="14899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46669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03" name="Freeform 561">
            <a:extLst>
              <a:ext uri="{FF2B5EF4-FFF2-40B4-BE49-F238E27FC236}">
                <a16:creationId xmlns:a16="http://schemas.microsoft.com/office/drawing/2014/main" id="{AB2DFAA2-3D94-423F-B5BD-CA55F8CAD93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717014" y="11662888"/>
            <a:ext cx="350633" cy="618250"/>
          </a:xfrm>
          <a:custGeom>
            <a:avLst/>
            <a:gdLst>
              <a:gd name="T0" fmla="*/ 134 w 136"/>
              <a:gd name="T1" fmla="*/ 156 h 239"/>
              <a:gd name="T2" fmla="*/ 81 w 136"/>
              <a:gd name="T3" fmla="*/ 105 h 239"/>
              <a:gd name="T4" fmla="*/ 81 w 136"/>
              <a:gd name="T5" fmla="*/ 59 h 239"/>
              <a:gd name="T6" fmla="*/ 103 w 136"/>
              <a:gd name="T7" fmla="*/ 76 h 239"/>
              <a:gd name="T8" fmla="*/ 117 w 136"/>
              <a:gd name="T9" fmla="*/ 89 h 239"/>
              <a:gd name="T10" fmla="*/ 130 w 136"/>
              <a:gd name="T11" fmla="*/ 74 h 239"/>
              <a:gd name="T12" fmla="*/ 81 w 136"/>
              <a:gd name="T13" fmla="*/ 31 h 239"/>
              <a:gd name="T14" fmla="*/ 81 w 136"/>
              <a:gd name="T15" fmla="*/ 14 h 239"/>
              <a:gd name="T16" fmla="*/ 68 w 136"/>
              <a:gd name="T17" fmla="*/ 0 h 239"/>
              <a:gd name="T18" fmla="*/ 54 w 136"/>
              <a:gd name="T19" fmla="*/ 14 h 239"/>
              <a:gd name="T20" fmla="*/ 54 w 136"/>
              <a:gd name="T21" fmla="*/ 32 h 239"/>
              <a:gd name="T22" fmla="*/ 20 w 136"/>
              <a:gd name="T23" fmla="*/ 44 h 239"/>
              <a:gd name="T24" fmla="*/ 2 w 136"/>
              <a:gd name="T25" fmla="*/ 81 h 239"/>
              <a:gd name="T26" fmla="*/ 54 w 136"/>
              <a:gd name="T27" fmla="*/ 128 h 239"/>
              <a:gd name="T28" fmla="*/ 54 w 136"/>
              <a:gd name="T29" fmla="*/ 182 h 239"/>
              <a:gd name="T30" fmla="*/ 28 w 136"/>
              <a:gd name="T31" fmla="*/ 162 h 239"/>
              <a:gd name="T32" fmla="*/ 13 w 136"/>
              <a:gd name="T33" fmla="*/ 149 h 239"/>
              <a:gd name="T34" fmla="*/ 0 w 136"/>
              <a:gd name="T35" fmla="*/ 164 h 239"/>
              <a:gd name="T36" fmla="*/ 54 w 136"/>
              <a:gd name="T37" fmla="*/ 210 h 239"/>
              <a:gd name="T38" fmla="*/ 54 w 136"/>
              <a:gd name="T39" fmla="*/ 225 h 239"/>
              <a:gd name="T40" fmla="*/ 68 w 136"/>
              <a:gd name="T41" fmla="*/ 239 h 239"/>
              <a:gd name="T42" fmla="*/ 81 w 136"/>
              <a:gd name="T43" fmla="*/ 225 h 239"/>
              <a:gd name="T44" fmla="*/ 81 w 136"/>
              <a:gd name="T45" fmla="*/ 210 h 239"/>
              <a:gd name="T46" fmla="*/ 106 w 136"/>
              <a:gd name="T47" fmla="*/ 203 h 239"/>
              <a:gd name="T48" fmla="*/ 134 w 136"/>
              <a:gd name="T49" fmla="*/ 156 h 239"/>
              <a:gd name="T50" fmla="*/ 30 w 136"/>
              <a:gd name="T51" fmla="*/ 80 h 239"/>
              <a:gd name="T52" fmla="*/ 36 w 136"/>
              <a:gd name="T53" fmla="*/ 66 h 239"/>
              <a:gd name="T54" fmla="*/ 54 w 136"/>
              <a:gd name="T55" fmla="*/ 60 h 239"/>
              <a:gd name="T56" fmla="*/ 54 w 136"/>
              <a:gd name="T57" fmla="*/ 100 h 239"/>
              <a:gd name="T58" fmla="*/ 30 w 136"/>
              <a:gd name="T59" fmla="*/ 80 h 239"/>
              <a:gd name="T60" fmla="*/ 94 w 136"/>
              <a:gd name="T61" fmla="*/ 178 h 239"/>
              <a:gd name="T62" fmla="*/ 81 w 136"/>
              <a:gd name="T63" fmla="*/ 182 h 239"/>
              <a:gd name="T64" fmla="*/ 81 w 136"/>
              <a:gd name="T65" fmla="*/ 134 h 239"/>
              <a:gd name="T66" fmla="*/ 107 w 136"/>
              <a:gd name="T67" fmla="*/ 157 h 239"/>
              <a:gd name="T68" fmla="*/ 94 w 136"/>
              <a:gd name="T69" fmla="*/ 178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6" h="239">
                <a:moveTo>
                  <a:pt x="134" y="156"/>
                </a:moveTo>
                <a:cubicBezTo>
                  <a:pt x="133" y="120"/>
                  <a:pt x="106" y="110"/>
                  <a:pt x="81" y="105"/>
                </a:cubicBezTo>
                <a:cubicBezTo>
                  <a:pt x="81" y="59"/>
                  <a:pt x="81" y="59"/>
                  <a:pt x="81" y="59"/>
                </a:cubicBezTo>
                <a:cubicBezTo>
                  <a:pt x="96" y="63"/>
                  <a:pt x="102" y="72"/>
                  <a:pt x="103" y="76"/>
                </a:cubicBezTo>
                <a:cubicBezTo>
                  <a:pt x="103" y="83"/>
                  <a:pt x="110" y="89"/>
                  <a:pt x="117" y="89"/>
                </a:cubicBezTo>
                <a:cubicBezTo>
                  <a:pt x="125" y="88"/>
                  <a:pt x="131" y="82"/>
                  <a:pt x="130" y="74"/>
                </a:cubicBezTo>
                <a:cubicBezTo>
                  <a:pt x="129" y="57"/>
                  <a:pt x="112" y="36"/>
                  <a:pt x="81" y="31"/>
                </a:cubicBezTo>
                <a:cubicBezTo>
                  <a:pt x="81" y="14"/>
                  <a:pt x="81" y="14"/>
                  <a:pt x="81" y="14"/>
                </a:cubicBezTo>
                <a:cubicBezTo>
                  <a:pt x="81" y="6"/>
                  <a:pt x="75" y="0"/>
                  <a:pt x="68" y="0"/>
                </a:cubicBezTo>
                <a:cubicBezTo>
                  <a:pt x="60" y="0"/>
                  <a:pt x="54" y="6"/>
                  <a:pt x="54" y="14"/>
                </a:cubicBezTo>
                <a:cubicBezTo>
                  <a:pt x="54" y="32"/>
                  <a:pt x="54" y="32"/>
                  <a:pt x="54" y="32"/>
                </a:cubicBezTo>
                <a:cubicBezTo>
                  <a:pt x="40" y="33"/>
                  <a:pt x="29" y="38"/>
                  <a:pt x="20" y="44"/>
                </a:cubicBezTo>
                <a:cubicBezTo>
                  <a:pt x="8" y="53"/>
                  <a:pt x="1" y="66"/>
                  <a:pt x="2" y="81"/>
                </a:cubicBezTo>
                <a:cubicBezTo>
                  <a:pt x="4" y="114"/>
                  <a:pt x="30" y="123"/>
                  <a:pt x="54" y="128"/>
                </a:cubicBezTo>
                <a:cubicBezTo>
                  <a:pt x="54" y="182"/>
                  <a:pt x="54" y="182"/>
                  <a:pt x="54" y="182"/>
                </a:cubicBezTo>
                <a:cubicBezTo>
                  <a:pt x="35" y="178"/>
                  <a:pt x="28" y="166"/>
                  <a:pt x="28" y="162"/>
                </a:cubicBezTo>
                <a:cubicBezTo>
                  <a:pt x="27" y="155"/>
                  <a:pt x="21" y="149"/>
                  <a:pt x="13" y="149"/>
                </a:cubicBezTo>
                <a:cubicBezTo>
                  <a:pt x="6" y="150"/>
                  <a:pt x="0" y="156"/>
                  <a:pt x="0" y="164"/>
                </a:cubicBezTo>
                <a:cubicBezTo>
                  <a:pt x="1" y="181"/>
                  <a:pt x="19" y="205"/>
                  <a:pt x="54" y="210"/>
                </a:cubicBezTo>
                <a:cubicBezTo>
                  <a:pt x="54" y="225"/>
                  <a:pt x="54" y="225"/>
                  <a:pt x="54" y="225"/>
                </a:cubicBezTo>
                <a:cubicBezTo>
                  <a:pt x="54" y="233"/>
                  <a:pt x="60" y="239"/>
                  <a:pt x="68" y="239"/>
                </a:cubicBezTo>
                <a:cubicBezTo>
                  <a:pt x="75" y="239"/>
                  <a:pt x="81" y="233"/>
                  <a:pt x="81" y="225"/>
                </a:cubicBezTo>
                <a:cubicBezTo>
                  <a:pt x="81" y="210"/>
                  <a:pt x="81" y="210"/>
                  <a:pt x="81" y="210"/>
                </a:cubicBezTo>
                <a:cubicBezTo>
                  <a:pt x="88" y="209"/>
                  <a:pt x="97" y="207"/>
                  <a:pt x="106" y="203"/>
                </a:cubicBezTo>
                <a:cubicBezTo>
                  <a:pt x="125" y="193"/>
                  <a:pt x="136" y="177"/>
                  <a:pt x="134" y="156"/>
                </a:cubicBezTo>
                <a:close/>
                <a:moveTo>
                  <a:pt x="30" y="80"/>
                </a:moveTo>
                <a:cubicBezTo>
                  <a:pt x="29" y="74"/>
                  <a:pt x="31" y="70"/>
                  <a:pt x="36" y="66"/>
                </a:cubicBezTo>
                <a:cubicBezTo>
                  <a:pt x="40" y="63"/>
                  <a:pt x="46" y="61"/>
                  <a:pt x="54" y="60"/>
                </a:cubicBezTo>
                <a:cubicBezTo>
                  <a:pt x="54" y="100"/>
                  <a:pt x="54" y="100"/>
                  <a:pt x="54" y="100"/>
                </a:cubicBezTo>
                <a:cubicBezTo>
                  <a:pt x="36" y="96"/>
                  <a:pt x="30" y="91"/>
                  <a:pt x="30" y="80"/>
                </a:cubicBezTo>
                <a:close/>
                <a:moveTo>
                  <a:pt x="94" y="178"/>
                </a:moveTo>
                <a:cubicBezTo>
                  <a:pt x="90" y="180"/>
                  <a:pt x="85" y="181"/>
                  <a:pt x="81" y="182"/>
                </a:cubicBezTo>
                <a:cubicBezTo>
                  <a:pt x="81" y="134"/>
                  <a:pt x="81" y="134"/>
                  <a:pt x="81" y="134"/>
                </a:cubicBezTo>
                <a:cubicBezTo>
                  <a:pt x="99" y="138"/>
                  <a:pt x="106" y="143"/>
                  <a:pt x="107" y="157"/>
                </a:cubicBezTo>
                <a:cubicBezTo>
                  <a:pt x="107" y="164"/>
                  <a:pt x="106" y="172"/>
                  <a:pt x="94" y="178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46669"/>
              </a:solidFill>
              <a:latin typeface="Arial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EEBD37E-4D52-4E5C-8629-9E8CD40E8DBB}"/>
              </a:ext>
            </a:extLst>
          </p:cNvPr>
          <p:cNvGrpSpPr>
            <a:grpSpLocks noChangeAspect="1"/>
          </p:cNvGrpSpPr>
          <p:nvPr/>
        </p:nvGrpSpPr>
        <p:grpSpPr>
          <a:xfrm>
            <a:off x="1614320" y="12702860"/>
            <a:ext cx="596565" cy="616853"/>
            <a:chOff x="941745" y="2819543"/>
            <a:chExt cx="146995" cy="151994"/>
          </a:xfrm>
          <a:solidFill>
            <a:srgbClr val="7F7F7F"/>
          </a:solidFill>
        </p:grpSpPr>
        <p:sp>
          <p:nvSpPr>
            <p:cNvPr id="107" name="Oval 340">
              <a:extLst>
                <a:ext uri="{FF2B5EF4-FFF2-40B4-BE49-F238E27FC236}">
                  <a16:creationId xmlns:a16="http://schemas.microsoft.com/office/drawing/2014/main" id="{5AECD5CC-2282-4E7D-84AC-72215A7D15C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46745" y="2819543"/>
              <a:ext cx="56998" cy="5699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46669"/>
                </a:solidFill>
                <a:latin typeface="Arial"/>
              </a:endParaRPr>
            </a:p>
          </p:txBody>
        </p:sp>
        <p:sp>
          <p:nvSpPr>
            <p:cNvPr id="108" name="Freeform 341">
              <a:extLst>
                <a:ext uri="{FF2B5EF4-FFF2-40B4-BE49-F238E27FC236}">
                  <a16:creationId xmlns:a16="http://schemas.microsoft.com/office/drawing/2014/main" id="{9F654EC1-0E74-4E00-BDA0-318F43EFF9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41745" y="2888540"/>
              <a:ext cx="66998" cy="82997"/>
            </a:xfrm>
            <a:custGeom>
              <a:avLst/>
              <a:gdLst>
                <a:gd name="T0" fmla="*/ 28 w 28"/>
                <a:gd name="T1" fmla="*/ 9 h 35"/>
                <a:gd name="T2" fmla="*/ 19 w 28"/>
                <a:gd name="T3" fmla="*/ 0 h 35"/>
                <a:gd name="T4" fmla="*/ 9 w 28"/>
                <a:gd name="T5" fmla="*/ 0 h 35"/>
                <a:gd name="T6" fmla="*/ 0 w 28"/>
                <a:gd name="T7" fmla="*/ 9 h 35"/>
                <a:gd name="T8" fmla="*/ 0 w 28"/>
                <a:gd name="T9" fmla="*/ 35 h 35"/>
                <a:gd name="T10" fmla="*/ 28 w 28"/>
                <a:gd name="T11" fmla="*/ 35 h 35"/>
                <a:gd name="T12" fmla="*/ 28 w 28"/>
                <a:gd name="T13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5">
                  <a:moveTo>
                    <a:pt x="28" y="9"/>
                  </a:moveTo>
                  <a:cubicBezTo>
                    <a:pt x="28" y="4"/>
                    <a:pt x="24" y="0"/>
                    <a:pt x="1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8" y="35"/>
                    <a:pt x="28" y="35"/>
                    <a:pt x="28" y="35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46669"/>
                </a:solidFill>
                <a:latin typeface="Arial"/>
              </a:endParaRPr>
            </a:p>
          </p:txBody>
        </p:sp>
        <p:sp>
          <p:nvSpPr>
            <p:cNvPr id="109" name="Oval 342">
              <a:extLst>
                <a:ext uri="{FF2B5EF4-FFF2-40B4-BE49-F238E27FC236}">
                  <a16:creationId xmlns:a16="http://schemas.microsoft.com/office/drawing/2014/main" id="{EB534AD5-5536-4439-9C59-CF9E4024AA1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27742" y="2819543"/>
              <a:ext cx="55998" cy="5699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46669"/>
                </a:solidFill>
                <a:latin typeface="Arial"/>
              </a:endParaRPr>
            </a:p>
          </p:txBody>
        </p:sp>
        <p:sp>
          <p:nvSpPr>
            <p:cNvPr id="110" name="Freeform 343">
              <a:extLst>
                <a:ext uri="{FF2B5EF4-FFF2-40B4-BE49-F238E27FC236}">
                  <a16:creationId xmlns:a16="http://schemas.microsoft.com/office/drawing/2014/main" id="{4EBA8D83-0E23-47F0-BE09-37EA776E0D5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22742" y="2888540"/>
              <a:ext cx="65998" cy="82997"/>
            </a:xfrm>
            <a:custGeom>
              <a:avLst/>
              <a:gdLst>
                <a:gd name="T0" fmla="*/ 28 w 28"/>
                <a:gd name="T1" fmla="*/ 9 h 35"/>
                <a:gd name="T2" fmla="*/ 19 w 28"/>
                <a:gd name="T3" fmla="*/ 0 h 35"/>
                <a:gd name="T4" fmla="*/ 9 w 28"/>
                <a:gd name="T5" fmla="*/ 0 h 35"/>
                <a:gd name="T6" fmla="*/ 0 w 28"/>
                <a:gd name="T7" fmla="*/ 9 h 35"/>
                <a:gd name="T8" fmla="*/ 0 w 28"/>
                <a:gd name="T9" fmla="*/ 35 h 35"/>
                <a:gd name="T10" fmla="*/ 28 w 28"/>
                <a:gd name="T11" fmla="*/ 35 h 35"/>
                <a:gd name="T12" fmla="*/ 28 w 28"/>
                <a:gd name="T13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5">
                  <a:moveTo>
                    <a:pt x="28" y="9"/>
                  </a:moveTo>
                  <a:cubicBezTo>
                    <a:pt x="28" y="4"/>
                    <a:pt x="24" y="0"/>
                    <a:pt x="1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8" y="35"/>
                    <a:pt x="28" y="35"/>
                    <a:pt x="28" y="35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46669"/>
                </a:solidFill>
                <a:latin typeface="Arial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2ED6AAE-CE60-4120-9C2D-1AE0AF6FFA17}"/>
              </a:ext>
            </a:extLst>
          </p:cNvPr>
          <p:cNvGrpSpPr/>
          <p:nvPr/>
        </p:nvGrpSpPr>
        <p:grpSpPr>
          <a:xfrm>
            <a:off x="1607662" y="8300766"/>
            <a:ext cx="510753" cy="686075"/>
            <a:chOff x="2140085" y="2810896"/>
            <a:chExt cx="631500" cy="775621"/>
          </a:xfrm>
          <a:solidFill>
            <a:srgbClr val="7F7F7F"/>
          </a:solidFill>
        </p:grpSpPr>
        <p:sp>
          <p:nvSpPr>
            <p:cNvPr id="112" name="Oval 17">
              <a:extLst>
                <a:ext uri="{FF2B5EF4-FFF2-40B4-BE49-F238E27FC236}">
                  <a16:creationId xmlns:a16="http://schemas.microsoft.com/office/drawing/2014/main" id="{F0A38A51-43CE-4563-8A19-E18B5CF34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043" y="2810896"/>
              <a:ext cx="117835" cy="128775"/>
            </a:xfrm>
            <a:prstGeom prst="ellipse">
              <a:avLst/>
            </a:prstGeom>
            <a:grpFill/>
            <a:ln w="49213" cap="flat">
              <a:solidFill>
                <a:srgbClr val="7F7F7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3" name="Oval 19">
              <a:extLst>
                <a:ext uri="{FF2B5EF4-FFF2-40B4-BE49-F238E27FC236}">
                  <a16:creationId xmlns:a16="http://schemas.microsoft.com/office/drawing/2014/main" id="{5362E9DF-0940-4F1A-A42C-CE36C343B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757" y="3112031"/>
              <a:ext cx="164062" cy="178304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4" name="Freeform 24">
              <a:extLst>
                <a:ext uri="{FF2B5EF4-FFF2-40B4-BE49-F238E27FC236}">
                  <a16:creationId xmlns:a16="http://schemas.microsoft.com/office/drawing/2014/main" id="{2287C7DE-B29E-4CCD-ACDC-DAEF36122D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0085" y="2932737"/>
              <a:ext cx="631500" cy="653780"/>
            </a:xfrm>
            <a:custGeom>
              <a:avLst/>
              <a:gdLst>
                <a:gd name="T0" fmla="*/ 1497 w 1540"/>
                <a:gd name="T1" fmla="*/ 45 h 660"/>
                <a:gd name="T2" fmla="*/ 1497 w 1540"/>
                <a:gd name="T3" fmla="*/ 618 h 660"/>
                <a:gd name="T4" fmla="*/ 42 w 1540"/>
                <a:gd name="T5" fmla="*/ 618 h 660"/>
                <a:gd name="T6" fmla="*/ 42 w 1540"/>
                <a:gd name="T7" fmla="*/ 45 h 660"/>
                <a:gd name="T8" fmla="*/ 1497 w 1540"/>
                <a:gd name="T9" fmla="*/ 45 h 660"/>
                <a:gd name="T10" fmla="*/ 1540 w 1540"/>
                <a:gd name="T11" fmla="*/ 0 h 660"/>
                <a:gd name="T12" fmla="*/ 0 w 1540"/>
                <a:gd name="T13" fmla="*/ 0 h 660"/>
                <a:gd name="T14" fmla="*/ 0 w 1540"/>
                <a:gd name="T15" fmla="*/ 660 h 660"/>
                <a:gd name="T16" fmla="*/ 1540 w 1540"/>
                <a:gd name="T17" fmla="*/ 660 h 660"/>
                <a:gd name="T18" fmla="*/ 1540 w 1540"/>
                <a:gd name="T19" fmla="*/ 0 h 660"/>
                <a:gd name="T20" fmla="*/ 1540 w 1540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0" h="660">
                  <a:moveTo>
                    <a:pt x="1497" y="45"/>
                  </a:moveTo>
                  <a:lnTo>
                    <a:pt x="1497" y="618"/>
                  </a:lnTo>
                  <a:lnTo>
                    <a:pt x="42" y="618"/>
                  </a:lnTo>
                  <a:lnTo>
                    <a:pt x="42" y="45"/>
                  </a:lnTo>
                  <a:lnTo>
                    <a:pt x="1497" y="45"/>
                  </a:lnTo>
                  <a:close/>
                  <a:moveTo>
                    <a:pt x="1540" y="0"/>
                  </a:moveTo>
                  <a:lnTo>
                    <a:pt x="0" y="0"/>
                  </a:lnTo>
                  <a:lnTo>
                    <a:pt x="0" y="660"/>
                  </a:lnTo>
                  <a:lnTo>
                    <a:pt x="1540" y="660"/>
                  </a:lnTo>
                  <a:lnTo>
                    <a:pt x="1540" y="0"/>
                  </a:lnTo>
                  <a:lnTo>
                    <a:pt x="1540" y="0"/>
                  </a:lnTo>
                  <a:close/>
                </a:path>
              </a:pathLst>
            </a:custGeom>
            <a:grpFill/>
            <a:ln>
              <a:solidFill>
                <a:srgbClr val="7F7F7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5" name="Freeform 43">
              <a:extLst>
                <a:ext uri="{FF2B5EF4-FFF2-40B4-BE49-F238E27FC236}">
                  <a16:creationId xmlns:a16="http://schemas.microsoft.com/office/drawing/2014/main" id="{458935FC-BA59-43E8-B5ED-52260E39F569}"/>
                </a:ext>
              </a:extLst>
            </p:cNvPr>
            <p:cNvSpPr/>
            <p:nvPr/>
          </p:nvSpPr>
          <p:spPr>
            <a:xfrm>
              <a:off x="2290056" y="3321042"/>
              <a:ext cx="305464" cy="225356"/>
            </a:xfrm>
            <a:custGeom>
              <a:avLst/>
              <a:gdLst>
                <a:gd name="connsiteX0" fmla="*/ 267494 w 534988"/>
                <a:gd name="connsiteY0" fmla="*/ 0 h 361156"/>
                <a:gd name="connsiteX1" fmla="*/ 534988 w 534988"/>
                <a:gd name="connsiteY1" fmla="*/ 267643 h 361156"/>
                <a:gd name="connsiteX2" fmla="*/ 534988 w 534988"/>
                <a:gd name="connsiteY2" fmla="*/ 361156 h 361156"/>
                <a:gd name="connsiteX3" fmla="*/ 0 w 534988"/>
                <a:gd name="connsiteY3" fmla="*/ 361156 h 361156"/>
                <a:gd name="connsiteX4" fmla="*/ 0 w 534988"/>
                <a:gd name="connsiteY4" fmla="*/ 334082 h 361156"/>
                <a:gd name="connsiteX5" fmla="*/ 0 w 534988"/>
                <a:gd name="connsiteY5" fmla="*/ 267643 h 361156"/>
                <a:gd name="connsiteX6" fmla="*/ 267494 w 534988"/>
                <a:gd name="connsiteY6" fmla="*/ 0 h 36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4988" h="361156">
                  <a:moveTo>
                    <a:pt x="267494" y="0"/>
                  </a:moveTo>
                  <a:cubicBezTo>
                    <a:pt x="414427" y="0"/>
                    <a:pt x="534988" y="120628"/>
                    <a:pt x="534988" y="267643"/>
                  </a:cubicBezTo>
                  <a:lnTo>
                    <a:pt x="534988" y="361156"/>
                  </a:lnTo>
                  <a:lnTo>
                    <a:pt x="0" y="361156"/>
                  </a:lnTo>
                  <a:lnTo>
                    <a:pt x="0" y="334082"/>
                  </a:lnTo>
                  <a:cubicBezTo>
                    <a:pt x="0" y="267643"/>
                    <a:pt x="0" y="267643"/>
                    <a:pt x="0" y="267643"/>
                  </a:cubicBezTo>
                  <a:cubicBezTo>
                    <a:pt x="0" y="120628"/>
                    <a:pt x="120561" y="0"/>
                    <a:pt x="267494" y="0"/>
                  </a:cubicBezTo>
                  <a:close/>
                </a:path>
              </a:pathLst>
            </a:custGeom>
            <a:grpFill/>
            <a:ln w="25400" cap="flat" cmpd="sng" algn="ctr">
              <a:solidFill>
                <a:srgbClr val="7F7F7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16" name="Freeform 24">
              <a:extLst>
                <a:ext uri="{FF2B5EF4-FFF2-40B4-BE49-F238E27FC236}">
                  <a16:creationId xmlns:a16="http://schemas.microsoft.com/office/drawing/2014/main" id="{D8BD9F67-39BC-445E-AC3A-EC9FA64D6E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0085" y="2932737"/>
              <a:ext cx="631500" cy="653780"/>
            </a:xfrm>
            <a:custGeom>
              <a:avLst/>
              <a:gdLst>
                <a:gd name="T0" fmla="*/ 1497 w 1540"/>
                <a:gd name="T1" fmla="*/ 45 h 660"/>
                <a:gd name="T2" fmla="*/ 1497 w 1540"/>
                <a:gd name="T3" fmla="*/ 618 h 660"/>
                <a:gd name="T4" fmla="*/ 42 w 1540"/>
                <a:gd name="T5" fmla="*/ 618 h 660"/>
                <a:gd name="T6" fmla="*/ 42 w 1540"/>
                <a:gd name="T7" fmla="*/ 45 h 660"/>
                <a:gd name="T8" fmla="*/ 1497 w 1540"/>
                <a:gd name="T9" fmla="*/ 45 h 660"/>
                <a:gd name="T10" fmla="*/ 1540 w 1540"/>
                <a:gd name="T11" fmla="*/ 0 h 660"/>
                <a:gd name="T12" fmla="*/ 0 w 1540"/>
                <a:gd name="T13" fmla="*/ 0 h 660"/>
                <a:gd name="T14" fmla="*/ 0 w 1540"/>
                <a:gd name="T15" fmla="*/ 660 h 660"/>
                <a:gd name="T16" fmla="*/ 1540 w 1540"/>
                <a:gd name="T17" fmla="*/ 660 h 660"/>
                <a:gd name="T18" fmla="*/ 1540 w 1540"/>
                <a:gd name="T19" fmla="*/ 0 h 660"/>
                <a:gd name="T20" fmla="*/ 1540 w 1540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0" h="660">
                  <a:moveTo>
                    <a:pt x="1497" y="45"/>
                  </a:moveTo>
                  <a:lnTo>
                    <a:pt x="1497" y="618"/>
                  </a:lnTo>
                  <a:lnTo>
                    <a:pt x="42" y="618"/>
                  </a:lnTo>
                  <a:lnTo>
                    <a:pt x="42" y="45"/>
                  </a:lnTo>
                  <a:lnTo>
                    <a:pt x="1497" y="45"/>
                  </a:lnTo>
                  <a:close/>
                  <a:moveTo>
                    <a:pt x="1540" y="0"/>
                  </a:moveTo>
                  <a:lnTo>
                    <a:pt x="0" y="0"/>
                  </a:lnTo>
                  <a:lnTo>
                    <a:pt x="0" y="660"/>
                  </a:lnTo>
                  <a:lnTo>
                    <a:pt x="1540" y="660"/>
                  </a:lnTo>
                  <a:lnTo>
                    <a:pt x="1540" y="0"/>
                  </a:lnTo>
                  <a:lnTo>
                    <a:pt x="1540" y="0"/>
                  </a:lnTo>
                  <a:close/>
                </a:path>
              </a:pathLst>
            </a:custGeom>
            <a:grpFill/>
            <a:ln>
              <a:solidFill>
                <a:srgbClr val="7F7F7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27463A2-5019-46CC-9E33-1DC4A1F0F4E5}"/>
              </a:ext>
            </a:extLst>
          </p:cNvPr>
          <p:cNvGrpSpPr/>
          <p:nvPr/>
        </p:nvGrpSpPr>
        <p:grpSpPr>
          <a:xfrm>
            <a:off x="1413087" y="9295267"/>
            <a:ext cx="823918" cy="753717"/>
            <a:chOff x="9735851" y="2817389"/>
            <a:chExt cx="2832286" cy="2033478"/>
          </a:xfrm>
          <a:solidFill>
            <a:srgbClr val="7F7F7F"/>
          </a:solidFill>
        </p:grpSpPr>
        <p:sp>
          <p:nvSpPr>
            <p:cNvPr id="118" name="Oval 17">
              <a:extLst>
                <a:ext uri="{FF2B5EF4-FFF2-40B4-BE49-F238E27FC236}">
                  <a16:creationId xmlns:a16="http://schemas.microsoft.com/office/drawing/2014/main" id="{E49958A2-3417-42E6-8930-159E25B26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18374" y="2817389"/>
              <a:ext cx="337615" cy="337615"/>
            </a:xfrm>
            <a:prstGeom prst="ellipse">
              <a:avLst/>
            </a:prstGeom>
            <a:grpFill/>
            <a:ln w="49213" cap="flat">
              <a:solidFill>
                <a:srgbClr val="7F7F7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9" name="Oval 19">
              <a:extLst>
                <a:ext uri="{FF2B5EF4-FFF2-40B4-BE49-F238E27FC236}">
                  <a16:creationId xmlns:a16="http://schemas.microsoft.com/office/drawing/2014/main" id="{F66AFAE0-53FD-475D-BA53-033458B5A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46173" y="3606888"/>
              <a:ext cx="470064" cy="467466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0" name="Oval 23">
              <a:extLst>
                <a:ext uri="{FF2B5EF4-FFF2-40B4-BE49-F238E27FC236}">
                  <a16:creationId xmlns:a16="http://schemas.microsoft.com/office/drawing/2014/main" id="{997BF623-4291-45E8-9228-6AD4D5123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2701" y="3606888"/>
              <a:ext cx="467466" cy="467466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1" name="Freeform 24">
              <a:extLst>
                <a:ext uri="{FF2B5EF4-FFF2-40B4-BE49-F238E27FC236}">
                  <a16:creationId xmlns:a16="http://schemas.microsoft.com/office/drawing/2014/main" id="{6C599A52-0B0A-4E11-8831-A3950FBC3A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35851" y="3136824"/>
              <a:ext cx="2832286" cy="1714043"/>
            </a:xfrm>
            <a:custGeom>
              <a:avLst/>
              <a:gdLst>
                <a:gd name="T0" fmla="*/ 1497 w 1540"/>
                <a:gd name="T1" fmla="*/ 45 h 660"/>
                <a:gd name="T2" fmla="*/ 1497 w 1540"/>
                <a:gd name="T3" fmla="*/ 618 h 660"/>
                <a:gd name="T4" fmla="*/ 42 w 1540"/>
                <a:gd name="T5" fmla="*/ 618 h 660"/>
                <a:gd name="T6" fmla="*/ 42 w 1540"/>
                <a:gd name="T7" fmla="*/ 45 h 660"/>
                <a:gd name="T8" fmla="*/ 1497 w 1540"/>
                <a:gd name="T9" fmla="*/ 45 h 660"/>
                <a:gd name="T10" fmla="*/ 1540 w 1540"/>
                <a:gd name="T11" fmla="*/ 0 h 660"/>
                <a:gd name="T12" fmla="*/ 0 w 1540"/>
                <a:gd name="T13" fmla="*/ 0 h 660"/>
                <a:gd name="T14" fmla="*/ 0 w 1540"/>
                <a:gd name="T15" fmla="*/ 660 h 660"/>
                <a:gd name="T16" fmla="*/ 1540 w 1540"/>
                <a:gd name="T17" fmla="*/ 660 h 660"/>
                <a:gd name="T18" fmla="*/ 1540 w 1540"/>
                <a:gd name="T19" fmla="*/ 0 h 660"/>
                <a:gd name="T20" fmla="*/ 1540 w 1540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0" h="660">
                  <a:moveTo>
                    <a:pt x="1497" y="45"/>
                  </a:moveTo>
                  <a:lnTo>
                    <a:pt x="1497" y="618"/>
                  </a:lnTo>
                  <a:lnTo>
                    <a:pt x="42" y="618"/>
                  </a:lnTo>
                  <a:lnTo>
                    <a:pt x="42" y="45"/>
                  </a:lnTo>
                  <a:lnTo>
                    <a:pt x="1497" y="45"/>
                  </a:lnTo>
                  <a:close/>
                  <a:moveTo>
                    <a:pt x="1540" y="0"/>
                  </a:moveTo>
                  <a:lnTo>
                    <a:pt x="0" y="0"/>
                  </a:lnTo>
                  <a:lnTo>
                    <a:pt x="0" y="660"/>
                  </a:lnTo>
                  <a:lnTo>
                    <a:pt x="1540" y="660"/>
                  </a:lnTo>
                  <a:lnTo>
                    <a:pt x="1540" y="0"/>
                  </a:lnTo>
                  <a:lnTo>
                    <a:pt x="1540" y="0"/>
                  </a:lnTo>
                  <a:close/>
                </a:path>
              </a:pathLst>
            </a:custGeom>
            <a:grpFill/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2" name="Freeform 25">
              <a:extLst>
                <a:ext uri="{FF2B5EF4-FFF2-40B4-BE49-F238E27FC236}">
                  <a16:creationId xmlns:a16="http://schemas.microsoft.com/office/drawing/2014/main" id="{7FC76AE5-A712-43CA-94E5-445B0678DD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66570" y="3136824"/>
              <a:ext cx="2801566" cy="1714043"/>
            </a:xfrm>
            <a:custGeom>
              <a:avLst/>
              <a:gdLst>
                <a:gd name="T0" fmla="*/ 1497 w 1540"/>
                <a:gd name="T1" fmla="*/ 45 h 660"/>
                <a:gd name="T2" fmla="*/ 1497 w 1540"/>
                <a:gd name="T3" fmla="*/ 618 h 660"/>
                <a:gd name="T4" fmla="*/ 42 w 1540"/>
                <a:gd name="T5" fmla="*/ 618 h 660"/>
                <a:gd name="T6" fmla="*/ 42 w 1540"/>
                <a:gd name="T7" fmla="*/ 45 h 660"/>
                <a:gd name="T8" fmla="*/ 1497 w 1540"/>
                <a:gd name="T9" fmla="*/ 45 h 660"/>
                <a:gd name="T10" fmla="*/ 1540 w 1540"/>
                <a:gd name="T11" fmla="*/ 0 h 660"/>
                <a:gd name="T12" fmla="*/ 0 w 1540"/>
                <a:gd name="T13" fmla="*/ 0 h 660"/>
                <a:gd name="T14" fmla="*/ 0 w 1540"/>
                <a:gd name="T15" fmla="*/ 660 h 660"/>
                <a:gd name="T16" fmla="*/ 1540 w 1540"/>
                <a:gd name="T17" fmla="*/ 660 h 660"/>
                <a:gd name="T18" fmla="*/ 1540 w 1540"/>
                <a:gd name="T19" fmla="*/ 0 h 660"/>
                <a:gd name="T20" fmla="*/ 1540 w 1540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0" h="660">
                  <a:moveTo>
                    <a:pt x="1497" y="45"/>
                  </a:moveTo>
                  <a:lnTo>
                    <a:pt x="1497" y="618"/>
                  </a:lnTo>
                  <a:lnTo>
                    <a:pt x="42" y="618"/>
                  </a:lnTo>
                  <a:lnTo>
                    <a:pt x="42" y="45"/>
                  </a:lnTo>
                  <a:lnTo>
                    <a:pt x="1497" y="45"/>
                  </a:lnTo>
                  <a:moveTo>
                    <a:pt x="1540" y="0"/>
                  </a:moveTo>
                  <a:lnTo>
                    <a:pt x="0" y="0"/>
                  </a:lnTo>
                  <a:lnTo>
                    <a:pt x="0" y="660"/>
                  </a:lnTo>
                  <a:lnTo>
                    <a:pt x="1540" y="660"/>
                  </a:lnTo>
                  <a:lnTo>
                    <a:pt x="1540" y="0"/>
                  </a:lnTo>
                  <a:lnTo>
                    <a:pt x="1540" y="0"/>
                  </a:lnTo>
                </a:path>
              </a:pathLst>
            </a:custGeom>
            <a:grpFill/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" name="Freeform 41">
              <a:extLst>
                <a:ext uri="{FF2B5EF4-FFF2-40B4-BE49-F238E27FC236}">
                  <a16:creationId xmlns:a16="http://schemas.microsoft.com/office/drawing/2014/main" id="{D0237DE8-0797-4E36-BEB3-077BB5DC31B7}"/>
                </a:ext>
              </a:extLst>
            </p:cNvPr>
            <p:cNvSpPr/>
            <p:nvPr/>
          </p:nvSpPr>
          <p:spPr>
            <a:xfrm>
              <a:off x="10077536" y="4154861"/>
              <a:ext cx="875202" cy="590825"/>
            </a:xfrm>
            <a:custGeom>
              <a:avLst/>
              <a:gdLst>
                <a:gd name="connsiteX0" fmla="*/ 267494 w 534988"/>
                <a:gd name="connsiteY0" fmla="*/ 0 h 361156"/>
                <a:gd name="connsiteX1" fmla="*/ 534988 w 534988"/>
                <a:gd name="connsiteY1" fmla="*/ 267643 h 361156"/>
                <a:gd name="connsiteX2" fmla="*/ 534988 w 534988"/>
                <a:gd name="connsiteY2" fmla="*/ 361156 h 361156"/>
                <a:gd name="connsiteX3" fmla="*/ 0 w 534988"/>
                <a:gd name="connsiteY3" fmla="*/ 361156 h 361156"/>
                <a:gd name="connsiteX4" fmla="*/ 0 w 534988"/>
                <a:gd name="connsiteY4" fmla="*/ 334082 h 361156"/>
                <a:gd name="connsiteX5" fmla="*/ 0 w 534988"/>
                <a:gd name="connsiteY5" fmla="*/ 267643 h 361156"/>
                <a:gd name="connsiteX6" fmla="*/ 267494 w 534988"/>
                <a:gd name="connsiteY6" fmla="*/ 0 h 36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4988" h="361156">
                  <a:moveTo>
                    <a:pt x="267494" y="0"/>
                  </a:moveTo>
                  <a:cubicBezTo>
                    <a:pt x="414427" y="0"/>
                    <a:pt x="534988" y="120628"/>
                    <a:pt x="534988" y="267643"/>
                  </a:cubicBezTo>
                  <a:lnTo>
                    <a:pt x="534988" y="361156"/>
                  </a:lnTo>
                  <a:lnTo>
                    <a:pt x="0" y="361156"/>
                  </a:lnTo>
                  <a:lnTo>
                    <a:pt x="0" y="334082"/>
                  </a:lnTo>
                  <a:cubicBezTo>
                    <a:pt x="0" y="267643"/>
                    <a:pt x="0" y="267643"/>
                    <a:pt x="0" y="267643"/>
                  </a:cubicBezTo>
                  <a:cubicBezTo>
                    <a:pt x="0" y="120628"/>
                    <a:pt x="120561" y="0"/>
                    <a:pt x="267494" y="0"/>
                  </a:cubicBezTo>
                  <a:close/>
                </a:path>
              </a:pathLst>
            </a:custGeom>
            <a:grpFill/>
            <a:ln w="25400" cap="flat" cmpd="sng" algn="ctr">
              <a:solidFill>
                <a:srgbClr val="7F7F7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24" name="Freeform 43">
              <a:extLst>
                <a:ext uri="{FF2B5EF4-FFF2-40B4-BE49-F238E27FC236}">
                  <a16:creationId xmlns:a16="http://schemas.microsoft.com/office/drawing/2014/main" id="{D17EF7CF-C545-43D3-891F-E864F8405ACE}"/>
                </a:ext>
              </a:extLst>
            </p:cNvPr>
            <p:cNvSpPr/>
            <p:nvPr/>
          </p:nvSpPr>
          <p:spPr>
            <a:xfrm>
              <a:off x="11243604" y="4154861"/>
              <a:ext cx="875202" cy="590825"/>
            </a:xfrm>
            <a:custGeom>
              <a:avLst/>
              <a:gdLst>
                <a:gd name="connsiteX0" fmla="*/ 267494 w 534988"/>
                <a:gd name="connsiteY0" fmla="*/ 0 h 361156"/>
                <a:gd name="connsiteX1" fmla="*/ 534988 w 534988"/>
                <a:gd name="connsiteY1" fmla="*/ 267643 h 361156"/>
                <a:gd name="connsiteX2" fmla="*/ 534988 w 534988"/>
                <a:gd name="connsiteY2" fmla="*/ 361156 h 361156"/>
                <a:gd name="connsiteX3" fmla="*/ 0 w 534988"/>
                <a:gd name="connsiteY3" fmla="*/ 361156 h 361156"/>
                <a:gd name="connsiteX4" fmla="*/ 0 w 534988"/>
                <a:gd name="connsiteY4" fmla="*/ 334082 h 361156"/>
                <a:gd name="connsiteX5" fmla="*/ 0 w 534988"/>
                <a:gd name="connsiteY5" fmla="*/ 267643 h 361156"/>
                <a:gd name="connsiteX6" fmla="*/ 267494 w 534988"/>
                <a:gd name="connsiteY6" fmla="*/ 0 h 36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4988" h="361156">
                  <a:moveTo>
                    <a:pt x="267494" y="0"/>
                  </a:moveTo>
                  <a:cubicBezTo>
                    <a:pt x="414427" y="0"/>
                    <a:pt x="534988" y="120628"/>
                    <a:pt x="534988" y="267643"/>
                  </a:cubicBezTo>
                  <a:lnTo>
                    <a:pt x="534988" y="361156"/>
                  </a:lnTo>
                  <a:lnTo>
                    <a:pt x="0" y="361156"/>
                  </a:lnTo>
                  <a:lnTo>
                    <a:pt x="0" y="334082"/>
                  </a:lnTo>
                  <a:cubicBezTo>
                    <a:pt x="0" y="267643"/>
                    <a:pt x="0" y="267643"/>
                    <a:pt x="0" y="267643"/>
                  </a:cubicBezTo>
                  <a:cubicBezTo>
                    <a:pt x="0" y="120628"/>
                    <a:pt x="120561" y="0"/>
                    <a:pt x="267494" y="0"/>
                  </a:cubicBezTo>
                  <a:close/>
                </a:path>
              </a:pathLst>
            </a:custGeom>
            <a:grpFill/>
            <a:ln w="25400" cap="flat" cmpd="sng" algn="ctr">
              <a:solidFill>
                <a:srgbClr val="7F7F7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25" name="Freeform 24">
              <a:extLst>
                <a:ext uri="{FF2B5EF4-FFF2-40B4-BE49-F238E27FC236}">
                  <a16:creationId xmlns:a16="http://schemas.microsoft.com/office/drawing/2014/main" id="{7D4C46CC-1C2B-428C-80C4-9F8590769E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66570" y="3136824"/>
              <a:ext cx="2801566" cy="1714043"/>
            </a:xfrm>
            <a:custGeom>
              <a:avLst/>
              <a:gdLst>
                <a:gd name="T0" fmla="*/ 1497 w 1540"/>
                <a:gd name="T1" fmla="*/ 45 h 660"/>
                <a:gd name="T2" fmla="*/ 1497 w 1540"/>
                <a:gd name="T3" fmla="*/ 618 h 660"/>
                <a:gd name="T4" fmla="*/ 42 w 1540"/>
                <a:gd name="T5" fmla="*/ 618 h 660"/>
                <a:gd name="T6" fmla="*/ 42 w 1540"/>
                <a:gd name="T7" fmla="*/ 45 h 660"/>
                <a:gd name="T8" fmla="*/ 1497 w 1540"/>
                <a:gd name="T9" fmla="*/ 45 h 660"/>
                <a:gd name="T10" fmla="*/ 1540 w 1540"/>
                <a:gd name="T11" fmla="*/ 0 h 660"/>
                <a:gd name="T12" fmla="*/ 0 w 1540"/>
                <a:gd name="T13" fmla="*/ 0 h 660"/>
                <a:gd name="T14" fmla="*/ 0 w 1540"/>
                <a:gd name="T15" fmla="*/ 660 h 660"/>
                <a:gd name="T16" fmla="*/ 1540 w 1540"/>
                <a:gd name="T17" fmla="*/ 660 h 660"/>
                <a:gd name="T18" fmla="*/ 1540 w 1540"/>
                <a:gd name="T19" fmla="*/ 0 h 660"/>
                <a:gd name="T20" fmla="*/ 1540 w 1540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0" h="660">
                  <a:moveTo>
                    <a:pt x="1497" y="45"/>
                  </a:moveTo>
                  <a:lnTo>
                    <a:pt x="1497" y="618"/>
                  </a:lnTo>
                  <a:lnTo>
                    <a:pt x="42" y="618"/>
                  </a:lnTo>
                  <a:lnTo>
                    <a:pt x="42" y="45"/>
                  </a:lnTo>
                  <a:lnTo>
                    <a:pt x="1497" y="45"/>
                  </a:lnTo>
                  <a:close/>
                  <a:moveTo>
                    <a:pt x="1540" y="0"/>
                  </a:moveTo>
                  <a:lnTo>
                    <a:pt x="0" y="0"/>
                  </a:lnTo>
                  <a:lnTo>
                    <a:pt x="0" y="660"/>
                  </a:lnTo>
                  <a:lnTo>
                    <a:pt x="1540" y="660"/>
                  </a:lnTo>
                  <a:lnTo>
                    <a:pt x="1540" y="0"/>
                  </a:lnTo>
                  <a:lnTo>
                    <a:pt x="1540" y="0"/>
                  </a:lnTo>
                  <a:close/>
                </a:path>
              </a:pathLst>
            </a:custGeom>
            <a:grpFill/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B605092E-A78F-4660-8860-EE660AD8FB78}"/>
              </a:ext>
            </a:extLst>
          </p:cNvPr>
          <p:cNvGrpSpPr>
            <a:grpSpLocks noChangeAspect="1"/>
          </p:cNvGrpSpPr>
          <p:nvPr/>
        </p:nvGrpSpPr>
        <p:grpSpPr>
          <a:xfrm>
            <a:off x="1216280" y="10409214"/>
            <a:ext cx="1382474" cy="702907"/>
            <a:chOff x="3348038" y="1643063"/>
            <a:chExt cx="2444750" cy="1243012"/>
          </a:xfrm>
          <a:solidFill>
            <a:srgbClr val="7F7F7F"/>
          </a:solidFill>
        </p:grpSpPr>
        <p:sp>
          <p:nvSpPr>
            <p:cNvPr id="127" name="Oval 17">
              <a:extLst>
                <a:ext uri="{FF2B5EF4-FFF2-40B4-BE49-F238E27FC236}">
                  <a16:creationId xmlns:a16="http://schemas.microsoft.com/office/drawing/2014/main" id="{38758870-544F-4C9A-9F81-D184E54D4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7226" y="1643063"/>
              <a:ext cx="206375" cy="206375"/>
            </a:xfrm>
            <a:prstGeom prst="ellipse">
              <a:avLst/>
            </a:prstGeom>
            <a:grpFill/>
            <a:ln w="49213" cap="flat">
              <a:solidFill>
                <a:srgbClr val="7F7F7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8" name="Oval 19">
              <a:extLst>
                <a:ext uri="{FF2B5EF4-FFF2-40B4-BE49-F238E27FC236}">
                  <a16:creationId xmlns:a16="http://schemas.microsoft.com/office/drawing/2014/main" id="{BD87F866-EE9A-42A2-A0CF-2EFF49F37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2125663"/>
              <a:ext cx="287338" cy="285750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9" name="Oval 21">
              <a:extLst>
                <a:ext uri="{FF2B5EF4-FFF2-40B4-BE49-F238E27FC236}">
                  <a16:creationId xmlns:a16="http://schemas.microsoft.com/office/drawing/2014/main" id="{76AF7F30-DAE9-4673-9957-FF565CE09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3976" y="2125663"/>
              <a:ext cx="288925" cy="285750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30" name="Oval 23">
              <a:extLst>
                <a:ext uri="{FF2B5EF4-FFF2-40B4-BE49-F238E27FC236}">
                  <a16:creationId xmlns:a16="http://schemas.microsoft.com/office/drawing/2014/main" id="{2CA3F7C8-6EB5-4E4D-886E-5AD4C76F8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9988" y="2125663"/>
              <a:ext cx="285750" cy="285750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31" name="Freeform 24">
              <a:extLst>
                <a:ext uri="{FF2B5EF4-FFF2-40B4-BE49-F238E27FC236}">
                  <a16:creationId xmlns:a16="http://schemas.microsoft.com/office/drawing/2014/main" id="{11605C70-3018-4750-B5FC-8D9004A4A9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8038" y="1838325"/>
              <a:ext cx="2444750" cy="1047750"/>
            </a:xfrm>
            <a:custGeom>
              <a:avLst/>
              <a:gdLst>
                <a:gd name="T0" fmla="*/ 1497 w 1540"/>
                <a:gd name="T1" fmla="*/ 45 h 660"/>
                <a:gd name="T2" fmla="*/ 1497 w 1540"/>
                <a:gd name="T3" fmla="*/ 618 h 660"/>
                <a:gd name="T4" fmla="*/ 42 w 1540"/>
                <a:gd name="T5" fmla="*/ 618 h 660"/>
                <a:gd name="T6" fmla="*/ 42 w 1540"/>
                <a:gd name="T7" fmla="*/ 45 h 660"/>
                <a:gd name="T8" fmla="*/ 1497 w 1540"/>
                <a:gd name="T9" fmla="*/ 45 h 660"/>
                <a:gd name="T10" fmla="*/ 1540 w 1540"/>
                <a:gd name="T11" fmla="*/ 0 h 660"/>
                <a:gd name="T12" fmla="*/ 0 w 1540"/>
                <a:gd name="T13" fmla="*/ 0 h 660"/>
                <a:gd name="T14" fmla="*/ 0 w 1540"/>
                <a:gd name="T15" fmla="*/ 660 h 660"/>
                <a:gd name="T16" fmla="*/ 1540 w 1540"/>
                <a:gd name="T17" fmla="*/ 660 h 660"/>
                <a:gd name="T18" fmla="*/ 1540 w 1540"/>
                <a:gd name="T19" fmla="*/ 0 h 660"/>
                <a:gd name="T20" fmla="*/ 1540 w 1540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0" h="660">
                  <a:moveTo>
                    <a:pt x="1497" y="45"/>
                  </a:moveTo>
                  <a:lnTo>
                    <a:pt x="1497" y="618"/>
                  </a:lnTo>
                  <a:lnTo>
                    <a:pt x="42" y="618"/>
                  </a:lnTo>
                  <a:lnTo>
                    <a:pt x="42" y="45"/>
                  </a:lnTo>
                  <a:lnTo>
                    <a:pt x="1497" y="45"/>
                  </a:lnTo>
                  <a:close/>
                  <a:moveTo>
                    <a:pt x="1540" y="0"/>
                  </a:moveTo>
                  <a:lnTo>
                    <a:pt x="0" y="0"/>
                  </a:lnTo>
                  <a:lnTo>
                    <a:pt x="0" y="660"/>
                  </a:lnTo>
                  <a:lnTo>
                    <a:pt x="1540" y="660"/>
                  </a:lnTo>
                  <a:lnTo>
                    <a:pt x="1540" y="0"/>
                  </a:lnTo>
                  <a:lnTo>
                    <a:pt x="1540" y="0"/>
                  </a:lnTo>
                  <a:close/>
                </a:path>
              </a:pathLst>
            </a:custGeom>
            <a:grpFill/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32" name="Freeform 25">
              <a:extLst>
                <a:ext uri="{FF2B5EF4-FFF2-40B4-BE49-F238E27FC236}">
                  <a16:creationId xmlns:a16="http://schemas.microsoft.com/office/drawing/2014/main" id="{8C03605D-A4AE-4EAD-8D06-B5CA60506E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8038" y="1838325"/>
              <a:ext cx="2444750" cy="1047750"/>
            </a:xfrm>
            <a:custGeom>
              <a:avLst/>
              <a:gdLst>
                <a:gd name="T0" fmla="*/ 1497 w 1540"/>
                <a:gd name="T1" fmla="*/ 45 h 660"/>
                <a:gd name="T2" fmla="*/ 1497 w 1540"/>
                <a:gd name="T3" fmla="*/ 618 h 660"/>
                <a:gd name="T4" fmla="*/ 42 w 1540"/>
                <a:gd name="T5" fmla="*/ 618 h 660"/>
                <a:gd name="T6" fmla="*/ 42 w 1540"/>
                <a:gd name="T7" fmla="*/ 45 h 660"/>
                <a:gd name="T8" fmla="*/ 1497 w 1540"/>
                <a:gd name="T9" fmla="*/ 45 h 660"/>
                <a:gd name="T10" fmla="*/ 1540 w 1540"/>
                <a:gd name="T11" fmla="*/ 0 h 660"/>
                <a:gd name="T12" fmla="*/ 0 w 1540"/>
                <a:gd name="T13" fmla="*/ 0 h 660"/>
                <a:gd name="T14" fmla="*/ 0 w 1540"/>
                <a:gd name="T15" fmla="*/ 660 h 660"/>
                <a:gd name="T16" fmla="*/ 1540 w 1540"/>
                <a:gd name="T17" fmla="*/ 660 h 660"/>
                <a:gd name="T18" fmla="*/ 1540 w 1540"/>
                <a:gd name="T19" fmla="*/ 0 h 660"/>
                <a:gd name="T20" fmla="*/ 1540 w 1540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0" h="660">
                  <a:moveTo>
                    <a:pt x="1497" y="45"/>
                  </a:moveTo>
                  <a:lnTo>
                    <a:pt x="1497" y="618"/>
                  </a:lnTo>
                  <a:lnTo>
                    <a:pt x="42" y="618"/>
                  </a:lnTo>
                  <a:lnTo>
                    <a:pt x="42" y="45"/>
                  </a:lnTo>
                  <a:lnTo>
                    <a:pt x="1497" y="45"/>
                  </a:lnTo>
                  <a:moveTo>
                    <a:pt x="1540" y="0"/>
                  </a:moveTo>
                  <a:lnTo>
                    <a:pt x="0" y="0"/>
                  </a:lnTo>
                  <a:lnTo>
                    <a:pt x="0" y="660"/>
                  </a:lnTo>
                  <a:lnTo>
                    <a:pt x="1540" y="660"/>
                  </a:lnTo>
                  <a:lnTo>
                    <a:pt x="1540" y="0"/>
                  </a:lnTo>
                  <a:lnTo>
                    <a:pt x="1540" y="0"/>
                  </a:lnTo>
                </a:path>
              </a:pathLst>
            </a:custGeom>
            <a:grpFill/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33" name="Freeform 41">
              <a:extLst>
                <a:ext uri="{FF2B5EF4-FFF2-40B4-BE49-F238E27FC236}">
                  <a16:creationId xmlns:a16="http://schemas.microsoft.com/office/drawing/2014/main" id="{608B3008-11F1-43B0-B497-353A11475944}"/>
                </a:ext>
              </a:extLst>
            </p:cNvPr>
            <p:cNvSpPr/>
            <p:nvPr/>
          </p:nvSpPr>
          <p:spPr>
            <a:xfrm>
              <a:off x="3584576" y="2460625"/>
              <a:ext cx="534988" cy="361156"/>
            </a:xfrm>
            <a:custGeom>
              <a:avLst/>
              <a:gdLst>
                <a:gd name="connsiteX0" fmla="*/ 267494 w 534988"/>
                <a:gd name="connsiteY0" fmla="*/ 0 h 361156"/>
                <a:gd name="connsiteX1" fmla="*/ 534988 w 534988"/>
                <a:gd name="connsiteY1" fmla="*/ 267643 h 361156"/>
                <a:gd name="connsiteX2" fmla="*/ 534988 w 534988"/>
                <a:gd name="connsiteY2" fmla="*/ 361156 h 361156"/>
                <a:gd name="connsiteX3" fmla="*/ 0 w 534988"/>
                <a:gd name="connsiteY3" fmla="*/ 361156 h 361156"/>
                <a:gd name="connsiteX4" fmla="*/ 0 w 534988"/>
                <a:gd name="connsiteY4" fmla="*/ 334082 h 361156"/>
                <a:gd name="connsiteX5" fmla="*/ 0 w 534988"/>
                <a:gd name="connsiteY5" fmla="*/ 267643 h 361156"/>
                <a:gd name="connsiteX6" fmla="*/ 267494 w 534988"/>
                <a:gd name="connsiteY6" fmla="*/ 0 h 36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4988" h="361156">
                  <a:moveTo>
                    <a:pt x="267494" y="0"/>
                  </a:moveTo>
                  <a:cubicBezTo>
                    <a:pt x="414427" y="0"/>
                    <a:pt x="534988" y="120628"/>
                    <a:pt x="534988" y="267643"/>
                  </a:cubicBezTo>
                  <a:lnTo>
                    <a:pt x="534988" y="361156"/>
                  </a:lnTo>
                  <a:lnTo>
                    <a:pt x="0" y="361156"/>
                  </a:lnTo>
                  <a:lnTo>
                    <a:pt x="0" y="334082"/>
                  </a:lnTo>
                  <a:cubicBezTo>
                    <a:pt x="0" y="267643"/>
                    <a:pt x="0" y="267643"/>
                    <a:pt x="0" y="267643"/>
                  </a:cubicBezTo>
                  <a:cubicBezTo>
                    <a:pt x="0" y="120628"/>
                    <a:pt x="120561" y="0"/>
                    <a:pt x="267494" y="0"/>
                  </a:cubicBezTo>
                  <a:close/>
                </a:path>
              </a:pathLst>
            </a:custGeom>
            <a:grpFill/>
            <a:ln w="25400" cap="flat" cmpd="sng" algn="ctr">
              <a:solidFill>
                <a:srgbClr val="7F7F7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34" name="Freeform 43">
              <a:extLst>
                <a:ext uri="{FF2B5EF4-FFF2-40B4-BE49-F238E27FC236}">
                  <a16:creationId xmlns:a16="http://schemas.microsoft.com/office/drawing/2014/main" id="{C5934D47-0DD7-45E5-9A62-DC407B74B7CB}"/>
                </a:ext>
              </a:extLst>
            </p:cNvPr>
            <p:cNvSpPr/>
            <p:nvPr/>
          </p:nvSpPr>
          <p:spPr>
            <a:xfrm>
              <a:off x="4297363" y="2460625"/>
              <a:ext cx="534988" cy="361156"/>
            </a:xfrm>
            <a:custGeom>
              <a:avLst/>
              <a:gdLst>
                <a:gd name="connsiteX0" fmla="*/ 267494 w 534988"/>
                <a:gd name="connsiteY0" fmla="*/ 0 h 361156"/>
                <a:gd name="connsiteX1" fmla="*/ 534988 w 534988"/>
                <a:gd name="connsiteY1" fmla="*/ 267643 h 361156"/>
                <a:gd name="connsiteX2" fmla="*/ 534988 w 534988"/>
                <a:gd name="connsiteY2" fmla="*/ 361156 h 361156"/>
                <a:gd name="connsiteX3" fmla="*/ 0 w 534988"/>
                <a:gd name="connsiteY3" fmla="*/ 361156 h 361156"/>
                <a:gd name="connsiteX4" fmla="*/ 0 w 534988"/>
                <a:gd name="connsiteY4" fmla="*/ 334082 h 361156"/>
                <a:gd name="connsiteX5" fmla="*/ 0 w 534988"/>
                <a:gd name="connsiteY5" fmla="*/ 267643 h 361156"/>
                <a:gd name="connsiteX6" fmla="*/ 267494 w 534988"/>
                <a:gd name="connsiteY6" fmla="*/ 0 h 36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4988" h="361156">
                  <a:moveTo>
                    <a:pt x="267494" y="0"/>
                  </a:moveTo>
                  <a:cubicBezTo>
                    <a:pt x="414427" y="0"/>
                    <a:pt x="534988" y="120628"/>
                    <a:pt x="534988" y="267643"/>
                  </a:cubicBezTo>
                  <a:lnTo>
                    <a:pt x="534988" y="361156"/>
                  </a:lnTo>
                  <a:lnTo>
                    <a:pt x="0" y="361156"/>
                  </a:lnTo>
                  <a:lnTo>
                    <a:pt x="0" y="334082"/>
                  </a:lnTo>
                  <a:cubicBezTo>
                    <a:pt x="0" y="267643"/>
                    <a:pt x="0" y="267643"/>
                    <a:pt x="0" y="267643"/>
                  </a:cubicBezTo>
                  <a:cubicBezTo>
                    <a:pt x="0" y="120628"/>
                    <a:pt x="120561" y="0"/>
                    <a:pt x="267494" y="0"/>
                  </a:cubicBezTo>
                  <a:close/>
                </a:path>
              </a:pathLst>
            </a:custGeom>
            <a:grpFill/>
            <a:ln w="25400" cap="flat" cmpd="sng" algn="ctr">
              <a:solidFill>
                <a:srgbClr val="7F7F7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35" name="Freeform 44">
              <a:extLst>
                <a:ext uri="{FF2B5EF4-FFF2-40B4-BE49-F238E27FC236}">
                  <a16:creationId xmlns:a16="http://schemas.microsoft.com/office/drawing/2014/main" id="{E0528332-AF90-435A-B579-0C25F7645BF2}"/>
                </a:ext>
              </a:extLst>
            </p:cNvPr>
            <p:cNvSpPr/>
            <p:nvPr/>
          </p:nvSpPr>
          <p:spPr>
            <a:xfrm>
              <a:off x="5008563" y="2460625"/>
              <a:ext cx="534988" cy="361156"/>
            </a:xfrm>
            <a:custGeom>
              <a:avLst/>
              <a:gdLst>
                <a:gd name="connsiteX0" fmla="*/ 267494 w 534988"/>
                <a:gd name="connsiteY0" fmla="*/ 0 h 361156"/>
                <a:gd name="connsiteX1" fmla="*/ 534988 w 534988"/>
                <a:gd name="connsiteY1" fmla="*/ 267643 h 361156"/>
                <a:gd name="connsiteX2" fmla="*/ 534988 w 534988"/>
                <a:gd name="connsiteY2" fmla="*/ 361156 h 361156"/>
                <a:gd name="connsiteX3" fmla="*/ 0 w 534988"/>
                <a:gd name="connsiteY3" fmla="*/ 361156 h 361156"/>
                <a:gd name="connsiteX4" fmla="*/ 0 w 534988"/>
                <a:gd name="connsiteY4" fmla="*/ 334082 h 361156"/>
                <a:gd name="connsiteX5" fmla="*/ 0 w 534988"/>
                <a:gd name="connsiteY5" fmla="*/ 267643 h 361156"/>
                <a:gd name="connsiteX6" fmla="*/ 267494 w 534988"/>
                <a:gd name="connsiteY6" fmla="*/ 0 h 36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4988" h="361156">
                  <a:moveTo>
                    <a:pt x="267494" y="0"/>
                  </a:moveTo>
                  <a:cubicBezTo>
                    <a:pt x="414427" y="0"/>
                    <a:pt x="534988" y="120628"/>
                    <a:pt x="534988" y="267643"/>
                  </a:cubicBezTo>
                  <a:lnTo>
                    <a:pt x="534988" y="361156"/>
                  </a:lnTo>
                  <a:lnTo>
                    <a:pt x="0" y="361156"/>
                  </a:lnTo>
                  <a:lnTo>
                    <a:pt x="0" y="334082"/>
                  </a:lnTo>
                  <a:cubicBezTo>
                    <a:pt x="0" y="267643"/>
                    <a:pt x="0" y="267643"/>
                    <a:pt x="0" y="267643"/>
                  </a:cubicBezTo>
                  <a:cubicBezTo>
                    <a:pt x="0" y="120628"/>
                    <a:pt x="120561" y="0"/>
                    <a:pt x="267494" y="0"/>
                  </a:cubicBezTo>
                  <a:close/>
                </a:path>
              </a:pathLst>
            </a:custGeom>
            <a:grpFill/>
            <a:ln w="25400" cap="flat" cmpd="sng" algn="ctr">
              <a:solidFill>
                <a:srgbClr val="7F7F7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36" name="Freeform 24">
              <a:extLst>
                <a:ext uri="{FF2B5EF4-FFF2-40B4-BE49-F238E27FC236}">
                  <a16:creationId xmlns:a16="http://schemas.microsoft.com/office/drawing/2014/main" id="{80B71028-8BA1-40EA-AF23-4C3F9ACA2C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8038" y="1838325"/>
              <a:ext cx="2444750" cy="1047750"/>
            </a:xfrm>
            <a:custGeom>
              <a:avLst/>
              <a:gdLst>
                <a:gd name="T0" fmla="*/ 1497 w 1540"/>
                <a:gd name="T1" fmla="*/ 45 h 660"/>
                <a:gd name="T2" fmla="*/ 1497 w 1540"/>
                <a:gd name="T3" fmla="*/ 618 h 660"/>
                <a:gd name="T4" fmla="*/ 42 w 1540"/>
                <a:gd name="T5" fmla="*/ 618 h 660"/>
                <a:gd name="T6" fmla="*/ 42 w 1540"/>
                <a:gd name="T7" fmla="*/ 45 h 660"/>
                <a:gd name="T8" fmla="*/ 1497 w 1540"/>
                <a:gd name="T9" fmla="*/ 45 h 660"/>
                <a:gd name="T10" fmla="*/ 1540 w 1540"/>
                <a:gd name="T11" fmla="*/ 0 h 660"/>
                <a:gd name="T12" fmla="*/ 0 w 1540"/>
                <a:gd name="T13" fmla="*/ 0 h 660"/>
                <a:gd name="T14" fmla="*/ 0 w 1540"/>
                <a:gd name="T15" fmla="*/ 660 h 660"/>
                <a:gd name="T16" fmla="*/ 1540 w 1540"/>
                <a:gd name="T17" fmla="*/ 660 h 660"/>
                <a:gd name="T18" fmla="*/ 1540 w 1540"/>
                <a:gd name="T19" fmla="*/ 0 h 660"/>
                <a:gd name="T20" fmla="*/ 1540 w 1540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0" h="660">
                  <a:moveTo>
                    <a:pt x="1497" y="45"/>
                  </a:moveTo>
                  <a:lnTo>
                    <a:pt x="1497" y="618"/>
                  </a:lnTo>
                  <a:lnTo>
                    <a:pt x="42" y="618"/>
                  </a:lnTo>
                  <a:lnTo>
                    <a:pt x="42" y="45"/>
                  </a:lnTo>
                  <a:lnTo>
                    <a:pt x="1497" y="45"/>
                  </a:lnTo>
                  <a:close/>
                  <a:moveTo>
                    <a:pt x="1540" y="0"/>
                  </a:moveTo>
                  <a:lnTo>
                    <a:pt x="0" y="0"/>
                  </a:lnTo>
                  <a:lnTo>
                    <a:pt x="0" y="660"/>
                  </a:lnTo>
                  <a:lnTo>
                    <a:pt x="1540" y="660"/>
                  </a:lnTo>
                  <a:lnTo>
                    <a:pt x="1540" y="0"/>
                  </a:lnTo>
                  <a:lnTo>
                    <a:pt x="1540" y="0"/>
                  </a:lnTo>
                  <a:close/>
                </a:path>
              </a:pathLst>
            </a:custGeom>
            <a:grpFill/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37" name="Freeform 561">
            <a:extLst>
              <a:ext uri="{FF2B5EF4-FFF2-40B4-BE49-F238E27FC236}">
                <a16:creationId xmlns:a16="http://schemas.microsoft.com/office/drawing/2014/main" id="{55C7AE77-5F3B-47C3-973E-22D023EFA28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732481" y="7161974"/>
            <a:ext cx="350633" cy="618250"/>
          </a:xfrm>
          <a:custGeom>
            <a:avLst/>
            <a:gdLst>
              <a:gd name="T0" fmla="*/ 134 w 136"/>
              <a:gd name="T1" fmla="*/ 156 h 239"/>
              <a:gd name="T2" fmla="*/ 81 w 136"/>
              <a:gd name="T3" fmla="*/ 105 h 239"/>
              <a:gd name="T4" fmla="*/ 81 w 136"/>
              <a:gd name="T5" fmla="*/ 59 h 239"/>
              <a:gd name="T6" fmla="*/ 103 w 136"/>
              <a:gd name="T7" fmla="*/ 76 h 239"/>
              <a:gd name="T8" fmla="*/ 117 w 136"/>
              <a:gd name="T9" fmla="*/ 89 h 239"/>
              <a:gd name="T10" fmla="*/ 130 w 136"/>
              <a:gd name="T11" fmla="*/ 74 h 239"/>
              <a:gd name="T12" fmla="*/ 81 w 136"/>
              <a:gd name="T13" fmla="*/ 31 h 239"/>
              <a:gd name="T14" fmla="*/ 81 w 136"/>
              <a:gd name="T15" fmla="*/ 14 h 239"/>
              <a:gd name="T16" fmla="*/ 68 w 136"/>
              <a:gd name="T17" fmla="*/ 0 h 239"/>
              <a:gd name="T18" fmla="*/ 54 w 136"/>
              <a:gd name="T19" fmla="*/ 14 h 239"/>
              <a:gd name="T20" fmla="*/ 54 w 136"/>
              <a:gd name="T21" fmla="*/ 32 h 239"/>
              <a:gd name="T22" fmla="*/ 20 w 136"/>
              <a:gd name="T23" fmla="*/ 44 h 239"/>
              <a:gd name="T24" fmla="*/ 2 w 136"/>
              <a:gd name="T25" fmla="*/ 81 h 239"/>
              <a:gd name="T26" fmla="*/ 54 w 136"/>
              <a:gd name="T27" fmla="*/ 128 h 239"/>
              <a:gd name="T28" fmla="*/ 54 w 136"/>
              <a:gd name="T29" fmla="*/ 182 h 239"/>
              <a:gd name="T30" fmla="*/ 28 w 136"/>
              <a:gd name="T31" fmla="*/ 162 h 239"/>
              <a:gd name="T32" fmla="*/ 13 w 136"/>
              <a:gd name="T33" fmla="*/ 149 h 239"/>
              <a:gd name="T34" fmla="*/ 0 w 136"/>
              <a:gd name="T35" fmla="*/ 164 h 239"/>
              <a:gd name="T36" fmla="*/ 54 w 136"/>
              <a:gd name="T37" fmla="*/ 210 h 239"/>
              <a:gd name="T38" fmla="*/ 54 w 136"/>
              <a:gd name="T39" fmla="*/ 225 h 239"/>
              <a:gd name="T40" fmla="*/ 68 w 136"/>
              <a:gd name="T41" fmla="*/ 239 h 239"/>
              <a:gd name="T42" fmla="*/ 81 w 136"/>
              <a:gd name="T43" fmla="*/ 225 h 239"/>
              <a:gd name="T44" fmla="*/ 81 w 136"/>
              <a:gd name="T45" fmla="*/ 210 h 239"/>
              <a:gd name="T46" fmla="*/ 106 w 136"/>
              <a:gd name="T47" fmla="*/ 203 h 239"/>
              <a:gd name="T48" fmla="*/ 134 w 136"/>
              <a:gd name="T49" fmla="*/ 156 h 239"/>
              <a:gd name="T50" fmla="*/ 30 w 136"/>
              <a:gd name="T51" fmla="*/ 80 h 239"/>
              <a:gd name="T52" fmla="*/ 36 w 136"/>
              <a:gd name="T53" fmla="*/ 66 h 239"/>
              <a:gd name="T54" fmla="*/ 54 w 136"/>
              <a:gd name="T55" fmla="*/ 60 h 239"/>
              <a:gd name="T56" fmla="*/ 54 w 136"/>
              <a:gd name="T57" fmla="*/ 100 h 239"/>
              <a:gd name="T58" fmla="*/ 30 w 136"/>
              <a:gd name="T59" fmla="*/ 80 h 239"/>
              <a:gd name="T60" fmla="*/ 94 w 136"/>
              <a:gd name="T61" fmla="*/ 178 h 239"/>
              <a:gd name="T62" fmla="*/ 81 w 136"/>
              <a:gd name="T63" fmla="*/ 182 h 239"/>
              <a:gd name="T64" fmla="*/ 81 w 136"/>
              <a:gd name="T65" fmla="*/ 134 h 239"/>
              <a:gd name="T66" fmla="*/ 107 w 136"/>
              <a:gd name="T67" fmla="*/ 157 h 239"/>
              <a:gd name="T68" fmla="*/ 94 w 136"/>
              <a:gd name="T69" fmla="*/ 178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6" h="239">
                <a:moveTo>
                  <a:pt x="134" y="156"/>
                </a:moveTo>
                <a:cubicBezTo>
                  <a:pt x="133" y="120"/>
                  <a:pt x="106" y="110"/>
                  <a:pt x="81" y="105"/>
                </a:cubicBezTo>
                <a:cubicBezTo>
                  <a:pt x="81" y="59"/>
                  <a:pt x="81" y="59"/>
                  <a:pt x="81" y="59"/>
                </a:cubicBezTo>
                <a:cubicBezTo>
                  <a:pt x="96" y="63"/>
                  <a:pt x="102" y="72"/>
                  <a:pt x="103" y="76"/>
                </a:cubicBezTo>
                <a:cubicBezTo>
                  <a:pt x="103" y="83"/>
                  <a:pt x="110" y="89"/>
                  <a:pt x="117" y="89"/>
                </a:cubicBezTo>
                <a:cubicBezTo>
                  <a:pt x="125" y="88"/>
                  <a:pt x="131" y="82"/>
                  <a:pt x="130" y="74"/>
                </a:cubicBezTo>
                <a:cubicBezTo>
                  <a:pt x="129" y="57"/>
                  <a:pt x="112" y="36"/>
                  <a:pt x="81" y="31"/>
                </a:cubicBezTo>
                <a:cubicBezTo>
                  <a:pt x="81" y="14"/>
                  <a:pt x="81" y="14"/>
                  <a:pt x="81" y="14"/>
                </a:cubicBezTo>
                <a:cubicBezTo>
                  <a:pt x="81" y="6"/>
                  <a:pt x="75" y="0"/>
                  <a:pt x="68" y="0"/>
                </a:cubicBezTo>
                <a:cubicBezTo>
                  <a:pt x="60" y="0"/>
                  <a:pt x="54" y="6"/>
                  <a:pt x="54" y="14"/>
                </a:cubicBezTo>
                <a:cubicBezTo>
                  <a:pt x="54" y="32"/>
                  <a:pt x="54" y="32"/>
                  <a:pt x="54" y="32"/>
                </a:cubicBezTo>
                <a:cubicBezTo>
                  <a:pt x="40" y="33"/>
                  <a:pt x="29" y="38"/>
                  <a:pt x="20" y="44"/>
                </a:cubicBezTo>
                <a:cubicBezTo>
                  <a:pt x="8" y="53"/>
                  <a:pt x="1" y="66"/>
                  <a:pt x="2" y="81"/>
                </a:cubicBezTo>
                <a:cubicBezTo>
                  <a:pt x="4" y="114"/>
                  <a:pt x="30" y="123"/>
                  <a:pt x="54" y="128"/>
                </a:cubicBezTo>
                <a:cubicBezTo>
                  <a:pt x="54" y="182"/>
                  <a:pt x="54" y="182"/>
                  <a:pt x="54" y="182"/>
                </a:cubicBezTo>
                <a:cubicBezTo>
                  <a:pt x="35" y="178"/>
                  <a:pt x="28" y="166"/>
                  <a:pt x="28" y="162"/>
                </a:cubicBezTo>
                <a:cubicBezTo>
                  <a:pt x="27" y="155"/>
                  <a:pt x="21" y="149"/>
                  <a:pt x="13" y="149"/>
                </a:cubicBezTo>
                <a:cubicBezTo>
                  <a:pt x="6" y="150"/>
                  <a:pt x="0" y="156"/>
                  <a:pt x="0" y="164"/>
                </a:cubicBezTo>
                <a:cubicBezTo>
                  <a:pt x="1" y="181"/>
                  <a:pt x="19" y="205"/>
                  <a:pt x="54" y="210"/>
                </a:cubicBezTo>
                <a:cubicBezTo>
                  <a:pt x="54" y="225"/>
                  <a:pt x="54" y="225"/>
                  <a:pt x="54" y="225"/>
                </a:cubicBezTo>
                <a:cubicBezTo>
                  <a:pt x="54" y="233"/>
                  <a:pt x="60" y="239"/>
                  <a:pt x="68" y="239"/>
                </a:cubicBezTo>
                <a:cubicBezTo>
                  <a:pt x="75" y="239"/>
                  <a:pt x="81" y="233"/>
                  <a:pt x="81" y="225"/>
                </a:cubicBezTo>
                <a:cubicBezTo>
                  <a:pt x="81" y="210"/>
                  <a:pt x="81" y="210"/>
                  <a:pt x="81" y="210"/>
                </a:cubicBezTo>
                <a:cubicBezTo>
                  <a:pt x="88" y="209"/>
                  <a:pt x="97" y="207"/>
                  <a:pt x="106" y="203"/>
                </a:cubicBezTo>
                <a:cubicBezTo>
                  <a:pt x="125" y="193"/>
                  <a:pt x="136" y="177"/>
                  <a:pt x="134" y="156"/>
                </a:cubicBezTo>
                <a:close/>
                <a:moveTo>
                  <a:pt x="30" y="80"/>
                </a:moveTo>
                <a:cubicBezTo>
                  <a:pt x="29" y="74"/>
                  <a:pt x="31" y="70"/>
                  <a:pt x="36" y="66"/>
                </a:cubicBezTo>
                <a:cubicBezTo>
                  <a:pt x="40" y="63"/>
                  <a:pt x="46" y="61"/>
                  <a:pt x="54" y="60"/>
                </a:cubicBezTo>
                <a:cubicBezTo>
                  <a:pt x="54" y="100"/>
                  <a:pt x="54" y="100"/>
                  <a:pt x="54" y="100"/>
                </a:cubicBezTo>
                <a:cubicBezTo>
                  <a:pt x="36" y="96"/>
                  <a:pt x="30" y="91"/>
                  <a:pt x="30" y="80"/>
                </a:cubicBezTo>
                <a:close/>
                <a:moveTo>
                  <a:pt x="94" y="178"/>
                </a:moveTo>
                <a:cubicBezTo>
                  <a:pt x="90" y="180"/>
                  <a:pt x="85" y="181"/>
                  <a:pt x="81" y="182"/>
                </a:cubicBezTo>
                <a:cubicBezTo>
                  <a:pt x="81" y="134"/>
                  <a:pt x="81" y="134"/>
                  <a:pt x="81" y="134"/>
                </a:cubicBezTo>
                <a:cubicBezTo>
                  <a:pt x="99" y="138"/>
                  <a:pt x="106" y="143"/>
                  <a:pt x="107" y="157"/>
                </a:cubicBezTo>
                <a:cubicBezTo>
                  <a:pt x="107" y="164"/>
                  <a:pt x="106" y="172"/>
                  <a:pt x="94" y="178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46669"/>
              </a:solidFill>
              <a:latin typeface="Arial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7DC353B6-FC8B-48AA-8ABE-94658EBD3CFE}"/>
              </a:ext>
            </a:extLst>
          </p:cNvPr>
          <p:cNvGrpSpPr>
            <a:grpSpLocks noChangeAspect="1"/>
          </p:cNvGrpSpPr>
          <p:nvPr/>
        </p:nvGrpSpPr>
        <p:grpSpPr>
          <a:xfrm>
            <a:off x="1631098" y="5169799"/>
            <a:ext cx="608452" cy="488934"/>
            <a:chOff x="839748" y="4443493"/>
            <a:chExt cx="167995" cy="134996"/>
          </a:xfrm>
          <a:solidFill>
            <a:srgbClr val="7F7F7F"/>
          </a:solidFill>
        </p:grpSpPr>
        <p:sp>
          <p:nvSpPr>
            <p:cNvPr id="155" name="Freeform 296">
              <a:extLst>
                <a:ext uri="{FF2B5EF4-FFF2-40B4-BE49-F238E27FC236}">
                  <a16:creationId xmlns:a16="http://schemas.microsoft.com/office/drawing/2014/main" id="{A9F640B0-670F-4345-BCD0-4B8AEE6831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46669"/>
                </a:solidFill>
                <a:latin typeface="Arial"/>
              </a:endParaRPr>
            </a:p>
          </p:txBody>
        </p:sp>
        <p:sp>
          <p:nvSpPr>
            <p:cNvPr id="156" name="Freeform 297">
              <a:extLst>
                <a:ext uri="{FF2B5EF4-FFF2-40B4-BE49-F238E27FC236}">
                  <a16:creationId xmlns:a16="http://schemas.microsoft.com/office/drawing/2014/main" id="{6E82A9E8-D363-43DC-AE31-312BE8368B6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46669"/>
                </a:solidFill>
                <a:latin typeface="Arial"/>
              </a:endParaRPr>
            </a:p>
          </p:txBody>
        </p:sp>
        <p:sp>
          <p:nvSpPr>
            <p:cNvPr id="157" name="Freeform 298">
              <a:extLst>
                <a:ext uri="{FF2B5EF4-FFF2-40B4-BE49-F238E27FC236}">
                  <a16:creationId xmlns:a16="http://schemas.microsoft.com/office/drawing/2014/main" id="{726408A7-F317-40E7-8240-2DACA9545E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46669"/>
                </a:solidFill>
                <a:latin typeface="Arial"/>
              </a:endParaRPr>
            </a:p>
          </p:txBody>
        </p:sp>
      </p:grpSp>
      <p:grpSp>
        <p:nvGrpSpPr>
          <p:cNvPr id="158" name="Group 244">
            <a:extLst>
              <a:ext uri="{FF2B5EF4-FFF2-40B4-BE49-F238E27FC236}">
                <a16:creationId xmlns:a16="http://schemas.microsoft.com/office/drawing/2014/main" id="{BC902E0A-5FFC-40B7-AA7A-82FFEC52A2A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38094" y="6100744"/>
            <a:ext cx="720134" cy="704813"/>
            <a:chOff x="3600" y="1265"/>
            <a:chExt cx="470" cy="460"/>
          </a:xfrm>
        </p:grpSpPr>
        <p:sp>
          <p:nvSpPr>
            <p:cNvPr id="159" name="Rectangle 245">
              <a:extLst>
                <a:ext uri="{FF2B5EF4-FFF2-40B4-BE49-F238E27FC236}">
                  <a16:creationId xmlns:a16="http://schemas.microsoft.com/office/drawing/2014/main" id="{B1CAA5FF-1D4F-4516-B9A6-DF55D06D7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1" y="1265"/>
              <a:ext cx="369" cy="369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46669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0" name="Freeform 246">
              <a:extLst>
                <a:ext uri="{FF2B5EF4-FFF2-40B4-BE49-F238E27FC236}">
                  <a16:creationId xmlns:a16="http://schemas.microsoft.com/office/drawing/2014/main" id="{1C258800-D7B5-48A4-9322-4397686AB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1265"/>
              <a:ext cx="470" cy="91"/>
            </a:xfrm>
            <a:custGeom>
              <a:avLst/>
              <a:gdLst>
                <a:gd name="T0" fmla="*/ 0 w 470"/>
                <a:gd name="T1" fmla="*/ 91 h 91"/>
                <a:gd name="T2" fmla="*/ 369 w 470"/>
                <a:gd name="T3" fmla="*/ 91 h 91"/>
                <a:gd name="T4" fmla="*/ 470 w 470"/>
                <a:gd name="T5" fmla="*/ 0 h 91"/>
                <a:gd name="T6" fmla="*/ 101 w 470"/>
                <a:gd name="T7" fmla="*/ 0 h 91"/>
                <a:gd name="T8" fmla="*/ 0 w 470"/>
                <a:gd name="T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0" h="91">
                  <a:moveTo>
                    <a:pt x="0" y="91"/>
                  </a:moveTo>
                  <a:lnTo>
                    <a:pt x="369" y="91"/>
                  </a:lnTo>
                  <a:lnTo>
                    <a:pt x="470" y="0"/>
                  </a:lnTo>
                  <a:lnTo>
                    <a:pt x="101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46669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1" name="Freeform 247">
              <a:extLst>
                <a:ext uri="{FF2B5EF4-FFF2-40B4-BE49-F238E27FC236}">
                  <a16:creationId xmlns:a16="http://schemas.microsoft.com/office/drawing/2014/main" id="{D28325FB-615A-4D34-AB52-5DC923B67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1265"/>
              <a:ext cx="101" cy="460"/>
            </a:xfrm>
            <a:custGeom>
              <a:avLst/>
              <a:gdLst>
                <a:gd name="T0" fmla="*/ 101 w 101"/>
                <a:gd name="T1" fmla="*/ 0 h 460"/>
                <a:gd name="T2" fmla="*/ 0 w 101"/>
                <a:gd name="T3" fmla="*/ 91 h 460"/>
                <a:gd name="T4" fmla="*/ 0 w 101"/>
                <a:gd name="T5" fmla="*/ 460 h 460"/>
                <a:gd name="T6" fmla="*/ 101 w 101"/>
                <a:gd name="T7" fmla="*/ 369 h 460"/>
                <a:gd name="T8" fmla="*/ 101 w 101"/>
                <a:gd name="T9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60">
                  <a:moveTo>
                    <a:pt x="101" y="0"/>
                  </a:moveTo>
                  <a:lnTo>
                    <a:pt x="0" y="91"/>
                  </a:lnTo>
                  <a:lnTo>
                    <a:pt x="0" y="460"/>
                  </a:lnTo>
                  <a:lnTo>
                    <a:pt x="101" y="3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46669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2" name="Freeform 248">
              <a:extLst>
                <a:ext uri="{FF2B5EF4-FFF2-40B4-BE49-F238E27FC236}">
                  <a16:creationId xmlns:a16="http://schemas.microsoft.com/office/drawing/2014/main" id="{9F5CCC29-9BDF-48F9-A030-B24996F91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9" y="1265"/>
              <a:ext cx="101" cy="460"/>
            </a:xfrm>
            <a:custGeom>
              <a:avLst/>
              <a:gdLst>
                <a:gd name="T0" fmla="*/ 101 w 101"/>
                <a:gd name="T1" fmla="*/ 0 h 460"/>
                <a:gd name="T2" fmla="*/ 0 w 101"/>
                <a:gd name="T3" fmla="*/ 91 h 460"/>
                <a:gd name="T4" fmla="*/ 0 w 101"/>
                <a:gd name="T5" fmla="*/ 460 h 460"/>
                <a:gd name="T6" fmla="*/ 101 w 101"/>
                <a:gd name="T7" fmla="*/ 369 h 460"/>
                <a:gd name="T8" fmla="*/ 101 w 101"/>
                <a:gd name="T9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60">
                  <a:moveTo>
                    <a:pt x="101" y="0"/>
                  </a:moveTo>
                  <a:lnTo>
                    <a:pt x="0" y="91"/>
                  </a:lnTo>
                  <a:lnTo>
                    <a:pt x="0" y="460"/>
                  </a:lnTo>
                  <a:lnTo>
                    <a:pt x="101" y="3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46669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3" name="Freeform 249">
              <a:extLst>
                <a:ext uri="{FF2B5EF4-FFF2-40B4-BE49-F238E27FC236}">
                  <a16:creationId xmlns:a16="http://schemas.microsoft.com/office/drawing/2014/main" id="{E6C8FF9E-EDE9-47EC-BE9C-7C4C9828F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1634"/>
              <a:ext cx="470" cy="91"/>
            </a:xfrm>
            <a:custGeom>
              <a:avLst/>
              <a:gdLst>
                <a:gd name="T0" fmla="*/ 0 w 470"/>
                <a:gd name="T1" fmla="*/ 91 h 91"/>
                <a:gd name="T2" fmla="*/ 369 w 470"/>
                <a:gd name="T3" fmla="*/ 91 h 91"/>
                <a:gd name="T4" fmla="*/ 470 w 470"/>
                <a:gd name="T5" fmla="*/ 0 h 91"/>
                <a:gd name="T6" fmla="*/ 101 w 470"/>
                <a:gd name="T7" fmla="*/ 0 h 91"/>
                <a:gd name="T8" fmla="*/ 0 w 470"/>
                <a:gd name="T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0" h="91">
                  <a:moveTo>
                    <a:pt x="0" y="91"/>
                  </a:moveTo>
                  <a:lnTo>
                    <a:pt x="369" y="91"/>
                  </a:lnTo>
                  <a:lnTo>
                    <a:pt x="470" y="0"/>
                  </a:lnTo>
                  <a:lnTo>
                    <a:pt x="101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46669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4" name="Freeform 250">
              <a:extLst>
                <a:ext uri="{FF2B5EF4-FFF2-40B4-BE49-F238E27FC236}">
                  <a16:creationId xmlns:a16="http://schemas.microsoft.com/office/drawing/2014/main" id="{301F6336-1071-40D0-B212-3AFAB61CB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1" y="1331"/>
              <a:ext cx="55" cy="247"/>
            </a:xfrm>
            <a:custGeom>
              <a:avLst/>
              <a:gdLst>
                <a:gd name="T0" fmla="*/ 55 w 55"/>
                <a:gd name="T1" fmla="*/ 0 h 247"/>
                <a:gd name="T2" fmla="*/ 0 w 55"/>
                <a:gd name="T3" fmla="*/ 49 h 247"/>
                <a:gd name="T4" fmla="*/ 0 w 55"/>
                <a:gd name="T5" fmla="*/ 247 h 247"/>
                <a:gd name="T6" fmla="*/ 55 w 55"/>
                <a:gd name="T7" fmla="*/ 197 h 247"/>
                <a:gd name="T8" fmla="*/ 55 w 55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47">
                  <a:moveTo>
                    <a:pt x="55" y="0"/>
                  </a:moveTo>
                  <a:lnTo>
                    <a:pt x="0" y="49"/>
                  </a:lnTo>
                  <a:lnTo>
                    <a:pt x="0" y="247"/>
                  </a:lnTo>
                  <a:lnTo>
                    <a:pt x="55" y="19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46669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5" name="Freeform 251">
              <a:extLst>
                <a:ext uri="{FF2B5EF4-FFF2-40B4-BE49-F238E27FC236}">
                  <a16:creationId xmlns:a16="http://schemas.microsoft.com/office/drawing/2014/main" id="{8CE8F27E-85AF-4739-9C01-CB0579DF9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1" y="1528"/>
              <a:ext cx="253" cy="50"/>
            </a:xfrm>
            <a:custGeom>
              <a:avLst/>
              <a:gdLst>
                <a:gd name="T0" fmla="*/ 0 w 253"/>
                <a:gd name="T1" fmla="*/ 50 h 50"/>
                <a:gd name="T2" fmla="*/ 198 w 253"/>
                <a:gd name="T3" fmla="*/ 50 h 50"/>
                <a:gd name="T4" fmla="*/ 253 w 253"/>
                <a:gd name="T5" fmla="*/ 0 h 50"/>
                <a:gd name="T6" fmla="*/ 55 w 253"/>
                <a:gd name="T7" fmla="*/ 0 h 50"/>
                <a:gd name="T8" fmla="*/ 0 w 253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50">
                  <a:moveTo>
                    <a:pt x="0" y="50"/>
                  </a:moveTo>
                  <a:lnTo>
                    <a:pt x="198" y="50"/>
                  </a:lnTo>
                  <a:lnTo>
                    <a:pt x="253" y="0"/>
                  </a:lnTo>
                  <a:lnTo>
                    <a:pt x="55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46669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6" name="Rectangle 252">
              <a:extLst>
                <a:ext uri="{FF2B5EF4-FFF2-40B4-BE49-F238E27FC236}">
                  <a16:creationId xmlns:a16="http://schemas.microsoft.com/office/drawing/2014/main" id="{C247CD04-0888-42C2-ACEC-00FA7814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6" y="1331"/>
              <a:ext cx="198" cy="197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46669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7" name="Line 253">
              <a:extLst>
                <a:ext uri="{FF2B5EF4-FFF2-40B4-BE49-F238E27FC236}">
                  <a16:creationId xmlns:a16="http://schemas.microsoft.com/office/drawing/2014/main" id="{A2F6CF60-7030-4F94-8625-B97F0D5A33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3" y="1370"/>
              <a:ext cx="0" cy="119"/>
            </a:xfrm>
            <a:prstGeom prst="line">
              <a:avLst/>
            </a:prstGeom>
            <a:noFill/>
            <a:ln w="285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46669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8" name="Line 254">
              <a:extLst>
                <a:ext uri="{FF2B5EF4-FFF2-40B4-BE49-F238E27FC236}">
                  <a16:creationId xmlns:a16="http://schemas.microsoft.com/office/drawing/2014/main" id="{485F17A5-470E-4777-AEA3-ADEC7786CB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6" y="1370"/>
              <a:ext cx="0" cy="119"/>
            </a:xfrm>
            <a:prstGeom prst="line">
              <a:avLst/>
            </a:prstGeom>
            <a:noFill/>
            <a:ln w="285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46669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9" name="Line 255">
              <a:extLst>
                <a:ext uri="{FF2B5EF4-FFF2-40B4-BE49-F238E27FC236}">
                  <a16:creationId xmlns:a16="http://schemas.microsoft.com/office/drawing/2014/main" id="{5A4699B4-067C-4DE5-A687-E12414F6DB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48" y="1370"/>
              <a:ext cx="0" cy="119"/>
            </a:xfrm>
            <a:prstGeom prst="line">
              <a:avLst/>
            </a:prstGeom>
            <a:noFill/>
            <a:ln w="285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46669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77F7BF6-B268-45CD-AE8B-51C9C844D7D6}"/>
              </a:ext>
            </a:extLst>
          </p:cNvPr>
          <p:cNvSpPr/>
          <p:nvPr/>
        </p:nvSpPr>
        <p:spPr>
          <a:xfrm>
            <a:off x="1138459" y="4755809"/>
            <a:ext cx="22655395" cy="3360133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0" name="Picture 2" descr="Cisco Meraki | WiFi 6 | Security | Switches | Routers">
            <a:extLst>
              <a:ext uri="{FF2B5EF4-FFF2-40B4-BE49-F238E27FC236}">
                <a16:creationId xmlns:a16="http://schemas.microsoft.com/office/drawing/2014/main" id="{CD2DE0D6-6910-4892-8A05-379C8711F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725011" y="6157834"/>
            <a:ext cx="2849350" cy="55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" name="Rectangle 170">
            <a:extLst>
              <a:ext uri="{FF2B5EF4-FFF2-40B4-BE49-F238E27FC236}">
                <a16:creationId xmlns:a16="http://schemas.microsoft.com/office/drawing/2014/main" id="{975E215A-D937-4AD9-B46F-B2B86A622CFB}"/>
              </a:ext>
            </a:extLst>
          </p:cNvPr>
          <p:cNvSpPr/>
          <p:nvPr/>
        </p:nvSpPr>
        <p:spPr>
          <a:xfrm>
            <a:off x="1138459" y="8209027"/>
            <a:ext cx="22655395" cy="4233269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2" name="Picture 2" descr="Cisco Webex erfindet sich neu: Cisco Webex Suite vereint Meetings,  Telefonie, Messaging, Veranstaltungen und Umfragen - Cisco News The EMEAR  Network">
            <a:extLst>
              <a:ext uri="{FF2B5EF4-FFF2-40B4-BE49-F238E27FC236}">
                <a16:creationId xmlns:a16="http://schemas.microsoft.com/office/drawing/2014/main" id="{678C383F-908A-4039-A84B-B3AC386D9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617208" y="9803170"/>
            <a:ext cx="2985594" cy="82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" name="Rechteck 51">
            <a:extLst>
              <a:ext uri="{FF2B5EF4-FFF2-40B4-BE49-F238E27FC236}">
                <a16:creationId xmlns:a16="http://schemas.microsoft.com/office/drawing/2014/main" id="{935963D0-A59E-4113-8B91-474FC46437D8}"/>
              </a:ext>
            </a:extLst>
          </p:cNvPr>
          <p:cNvSpPr/>
          <p:nvPr/>
        </p:nvSpPr>
        <p:spPr>
          <a:xfrm>
            <a:off x="7649878" y="12506840"/>
            <a:ext cx="14781215" cy="1038226"/>
          </a:xfrm>
          <a:prstGeom prst="rect">
            <a:avLst/>
          </a:prstGeom>
          <a:solidFill>
            <a:srgbClr val="7F7F7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" name="Textfeld 52">
            <a:extLst>
              <a:ext uri="{FF2B5EF4-FFF2-40B4-BE49-F238E27FC236}">
                <a16:creationId xmlns:a16="http://schemas.microsoft.com/office/drawing/2014/main" id="{BE3E68CF-6E85-4B3D-92E0-675418686569}"/>
              </a:ext>
            </a:extLst>
          </p:cNvPr>
          <p:cNvSpPr txBox="1"/>
          <p:nvPr/>
        </p:nvSpPr>
        <p:spPr>
          <a:xfrm>
            <a:off x="7742708" y="12709053"/>
            <a:ext cx="1455866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 dirty="0">
                <a:solidFill>
                  <a:srgbClr val="FFFFFF"/>
                </a:solidFill>
                <a:latin typeface="Arial"/>
              </a:rPr>
              <a:t>Planung, Ausleuchtung, Bildschirme, Lautsprecher, Managed Service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A7F5A5-F377-4062-847D-0B10D6C58CB5}"/>
              </a:ext>
            </a:extLst>
          </p:cNvPr>
          <p:cNvSpPr txBox="1"/>
          <p:nvPr/>
        </p:nvSpPr>
        <p:spPr>
          <a:xfrm>
            <a:off x="311727" y="201346"/>
            <a:ext cx="3844637" cy="76944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chemeClr val="bg2"/>
                </a:solidFill>
                <a:latin typeface="+mn-lt"/>
              </a:rPr>
              <a:t>Partner Only</a:t>
            </a:r>
          </a:p>
        </p:txBody>
      </p:sp>
    </p:spTree>
    <p:extLst>
      <p:ext uri="{BB962C8B-B14F-4D97-AF65-F5344CB8AC3E}">
        <p14:creationId xmlns:p14="http://schemas.microsoft.com/office/powerpoint/2010/main" val="1477425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2205"/>
          <p:cNvSpPr/>
          <p:nvPr/>
        </p:nvSpPr>
        <p:spPr>
          <a:xfrm>
            <a:off x="14155119" y="2948216"/>
            <a:ext cx="10228888" cy="7819573"/>
          </a:xfrm>
          <a:custGeom>
            <a:avLst/>
            <a:gdLst/>
            <a:ahLst/>
            <a:cxnLst/>
            <a:rect l="l" t="t" r="r" b="b"/>
            <a:pathLst>
              <a:path w="4180113" h="2932340">
                <a:moveTo>
                  <a:pt x="0" y="1466169"/>
                </a:moveTo>
                <a:lnTo>
                  <a:pt x="0" y="1466170"/>
                </a:lnTo>
                <a:close/>
                <a:moveTo>
                  <a:pt x="1466170" y="0"/>
                </a:moveTo>
                <a:lnTo>
                  <a:pt x="4180113" y="0"/>
                </a:lnTo>
                <a:lnTo>
                  <a:pt x="4180113" y="2932340"/>
                </a:lnTo>
                <a:lnTo>
                  <a:pt x="1466170" y="2932339"/>
                </a:lnTo>
                <a:cubicBezTo>
                  <a:pt x="656427" y="2932339"/>
                  <a:pt x="0" y="2275912"/>
                  <a:pt x="0" y="1466170"/>
                </a:cubicBezTo>
                <a:cubicBezTo>
                  <a:pt x="0" y="656427"/>
                  <a:pt x="656427" y="0"/>
                  <a:pt x="1466170" y="0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2438372">
              <a:defRPr/>
            </a:pPr>
            <a:endParaRPr lang="en-US" sz="9600" kern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ED135A8-28D8-49B3-8B81-AE92CF513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1629" y="7393230"/>
            <a:ext cx="14035353" cy="1719280"/>
          </a:xfrm>
        </p:spPr>
        <p:txBody>
          <a:bodyPr/>
          <a:lstStyle/>
          <a:p>
            <a:r>
              <a:rPr lang="de-DE" dirty="0"/>
              <a:t>Ein gemeinsamer Schulangang</a:t>
            </a:r>
          </a:p>
        </p:txBody>
      </p:sp>
      <p:pic>
        <p:nvPicPr>
          <p:cNvPr id="4098" name="Picture 2" descr="Partner-Branding mit Cisco - Cisco">
            <a:extLst>
              <a:ext uri="{FF2B5EF4-FFF2-40B4-BE49-F238E27FC236}">
                <a16:creationId xmlns:a16="http://schemas.microsoft.com/office/drawing/2014/main" id="{0EF6604B-8F34-463E-AF81-2CC63080C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4646" y="4275858"/>
            <a:ext cx="6896966" cy="45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700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9E3397-F478-4690-9767-45C6468AD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Digitalpakt Schulen - Gemeinsamer Marktangang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C9C65E-814C-4B49-B6C7-A5EF950C6116}"/>
              </a:ext>
            </a:extLst>
          </p:cNvPr>
          <p:cNvGrpSpPr/>
          <p:nvPr/>
        </p:nvGrpSpPr>
        <p:grpSpPr>
          <a:xfrm>
            <a:off x="15891014" y="2931032"/>
            <a:ext cx="5998774" cy="9101642"/>
            <a:chOff x="6503038" y="981352"/>
            <a:chExt cx="2359207" cy="368499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48A478-2BFA-4A9B-B87F-11DEE636F438}"/>
                </a:ext>
              </a:extLst>
            </p:cNvPr>
            <p:cNvSpPr/>
            <p:nvPr/>
          </p:nvSpPr>
          <p:spPr>
            <a:xfrm>
              <a:off x="7186768" y="1476192"/>
              <a:ext cx="1080015" cy="260480"/>
            </a:xfrm>
            <a:prstGeom prst="rect">
              <a:avLst/>
            </a:prstGeom>
            <a:solidFill>
              <a:srgbClr val="282828">
                <a:lumMod val="50000"/>
                <a:lumOff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2190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Home Schooling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27D9D5-DA6B-4A3C-9064-712AA4A86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86768" y="1736474"/>
              <a:ext cx="1080015" cy="794333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4D6454-277F-4256-B1C3-7069A0293334}"/>
                </a:ext>
              </a:extLst>
            </p:cNvPr>
            <p:cNvGrpSpPr/>
            <p:nvPr/>
          </p:nvGrpSpPr>
          <p:grpSpPr>
            <a:xfrm>
              <a:off x="7188278" y="3596461"/>
              <a:ext cx="1080015" cy="980466"/>
              <a:chOff x="7186768" y="2602564"/>
              <a:chExt cx="1080015" cy="98046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5605229-E0B8-4E16-939D-76E24712E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86768" y="2863020"/>
                <a:ext cx="1080014" cy="720010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02C0BAB-852C-4235-86BD-2C503CEC37D7}"/>
                  </a:ext>
                </a:extLst>
              </p:cNvPr>
              <p:cNvSpPr/>
              <p:nvPr/>
            </p:nvSpPr>
            <p:spPr>
              <a:xfrm>
                <a:off x="7186768" y="2602564"/>
                <a:ext cx="1080015" cy="260480"/>
              </a:xfrm>
              <a:prstGeom prst="rect">
                <a:avLst/>
              </a:prstGeom>
              <a:solidFill>
                <a:srgbClr val="282828">
                  <a:lumMod val="50000"/>
                  <a:lumOff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12190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Präsenzunterricht</a:t>
                </a:r>
                <a:endParaRPr kumimoji="0" lang="en-DE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D92781-EA8E-440C-B4C7-7F3FA892F131}"/>
                </a:ext>
              </a:extLst>
            </p:cNvPr>
            <p:cNvGrpSpPr/>
            <p:nvPr/>
          </p:nvGrpSpPr>
          <p:grpSpPr>
            <a:xfrm>
              <a:off x="7191091" y="2607787"/>
              <a:ext cx="1080015" cy="909438"/>
              <a:chOff x="7186768" y="3666154"/>
              <a:chExt cx="1080015" cy="90943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AE5A079-AC63-4E91-87D7-25BD67969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86768" y="3926635"/>
                <a:ext cx="1080014" cy="648957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B435127-2C7F-4D62-95B5-6763BF394A3A}"/>
                  </a:ext>
                </a:extLst>
              </p:cNvPr>
              <p:cNvSpPr/>
              <p:nvPr/>
            </p:nvSpPr>
            <p:spPr>
              <a:xfrm>
                <a:off x="7186768" y="3666154"/>
                <a:ext cx="1080015" cy="260480"/>
              </a:xfrm>
              <a:prstGeom prst="rect">
                <a:avLst/>
              </a:prstGeom>
              <a:solidFill>
                <a:srgbClr val="282828">
                  <a:lumMod val="50000"/>
                  <a:lumOff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12190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DE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Hybrid</a:t>
                </a:r>
                <a:r>
                  <a:rPr kumimoji="0" lang="de-DE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e</a:t>
                </a:r>
                <a:r>
                  <a:rPr kumimoji="0" lang="en-DE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de-DE" sz="26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Schule</a:t>
                </a:r>
                <a:endParaRPr kumimoji="0" lang="en-DE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8A63B8B-1BC6-4295-8BBF-C0621867AB40}"/>
                </a:ext>
              </a:extLst>
            </p:cNvPr>
            <p:cNvSpPr/>
            <p:nvPr/>
          </p:nvSpPr>
          <p:spPr>
            <a:xfrm>
              <a:off x="7022799" y="981352"/>
              <a:ext cx="1839446" cy="3684992"/>
            </a:xfrm>
            <a:prstGeom prst="roundRect">
              <a:avLst>
                <a:gd name="adj" fmla="val 7380"/>
              </a:avLst>
            </a:prstGeom>
            <a:noFill/>
            <a:ln w="25400" cap="flat" cmpd="sng" algn="ctr">
              <a:solidFill>
                <a:srgbClr val="94939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0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 dirty="0">
                <a:ln>
                  <a:noFill/>
                </a:ln>
                <a:solidFill>
                  <a:srgbClr val="0D274C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EF7F07-B330-4974-BA10-5652BA515582}"/>
                </a:ext>
              </a:extLst>
            </p:cNvPr>
            <p:cNvSpPr txBox="1"/>
            <p:nvPr/>
          </p:nvSpPr>
          <p:spPr>
            <a:xfrm>
              <a:off x="7176384" y="1015663"/>
              <a:ext cx="1313291" cy="38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0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01010"/>
                  </a:solidFill>
                  <a:effectLst/>
                  <a:uLnTx/>
                  <a:uFillTx/>
                  <a:ea typeface="ＭＳ Ｐゴシック" charset="0"/>
                  <a:cs typeface="CiscoSansTT ExtraLight" panose="020B0303020201020303" pitchFamily="34" charset="0"/>
                </a:rPr>
                <a:t>Schulen + </a:t>
              </a:r>
            </a:p>
            <a:p>
              <a:pPr marL="0" marR="0" lvl="0" indent="0" defTabSz="12190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01010"/>
                  </a:solidFill>
                  <a:effectLst/>
                  <a:uLnTx/>
                  <a:uFillTx/>
                  <a:ea typeface="ＭＳ Ｐゴシック" charset="0"/>
                  <a:cs typeface="CiscoSansTT ExtraLight" panose="020B0303020201020303" pitchFamily="34" charset="0"/>
                </a:rPr>
                <a:t>Schulträger</a:t>
              </a:r>
              <a:endParaRPr kumimoji="0" lang="en-DE" sz="2800" b="0" i="0" u="none" strike="noStrike" kern="0" cap="none" spc="0" normalizeH="0" baseline="0" noProof="0" dirty="0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ea typeface="ＭＳ Ｐゴシック" charset="0"/>
                <a:cs typeface="CiscoSansTT ExtraLight" panose="020B0303020201020303" pitchFamily="34" charset="0"/>
              </a:endParaRPr>
            </a:p>
          </p:txBody>
        </p:sp>
        <p:sp>
          <p:nvSpPr>
            <p:cNvPr id="12" name="Triangle 16">
              <a:extLst>
                <a:ext uri="{FF2B5EF4-FFF2-40B4-BE49-F238E27FC236}">
                  <a16:creationId xmlns:a16="http://schemas.microsoft.com/office/drawing/2014/main" id="{A68531F1-11CB-4C0B-A3C7-2159C37C90DD}"/>
                </a:ext>
              </a:extLst>
            </p:cNvPr>
            <p:cNvSpPr/>
            <p:nvPr/>
          </p:nvSpPr>
          <p:spPr>
            <a:xfrm rot="5400000">
              <a:off x="6287327" y="1702263"/>
              <a:ext cx="609441" cy="178020"/>
            </a:xfrm>
            <a:prstGeom prst="triangle">
              <a:avLst/>
            </a:prstGeom>
            <a:solidFill>
              <a:srgbClr val="00BCE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0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 dirty="0">
                <a:ln>
                  <a:noFill/>
                </a:ln>
                <a:solidFill>
                  <a:srgbClr val="0D274C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Triangle 17">
              <a:extLst>
                <a:ext uri="{FF2B5EF4-FFF2-40B4-BE49-F238E27FC236}">
                  <a16:creationId xmlns:a16="http://schemas.microsoft.com/office/drawing/2014/main" id="{5F2AA9F1-83E0-4BC4-AA1D-1E77F236FE75}"/>
                </a:ext>
              </a:extLst>
            </p:cNvPr>
            <p:cNvSpPr/>
            <p:nvPr/>
          </p:nvSpPr>
          <p:spPr>
            <a:xfrm rot="5400000">
              <a:off x="6287327" y="3673290"/>
              <a:ext cx="609441" cy="178020"/>
            </a:xfrm>
            <a:prstGeom prst="triangle">
              <a:avLst/>
            </a:prstGeom>
            <a:solidFill>
              <a:srgbClr val="00BCE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0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 dirty="0">
                <a:ln>
                  <a:noFill/>
                </a:ln>
                <a:solidFill>
                  <a:srgbClr val="0D274C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Arrow: Striped Right 13">
              <a:extLst>
                <a:ext uri="{FF2B5EF4-FFF2-40B4-BE49-F238E27FC236}">
                  <a16:creationId xmlns:a16="http://schemas.microsoft.com/office/drawing/2014/main" id="{9321C28E-EEF9-4D07-9C9A-57D3311C0AC7}"/>
                </a:ext>
              </a:extLst>
            </p:cNvPr>
            <p:cNvSpPr/>
            <p:nvPr/>
          </p:nvSpPr>
          <p:spPr>
            <a:xfrm rot="5400000">
              <a:off x="6935813" y="2951818"/>
              <a:ext cx="3107723" cy="139825"/>
            </a:xfrm>
            <a:prstGeom prst="stripedRightArrow">
              <a:avLst/>
            </a:prstGeom>
            <a:solidFill>
              <a:srgbClr val="00BCE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1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EB35CE-3D01-4631-8E13-B15A467C4608}"/>
                </a:ext>
              </a:extLst>
            </p:cNvPr>
            <p:cNvSpPr txBox="1"/>
            <p:nvPr/>
          </p:nvSpPr>
          <p:spPr>
            <a:xfrm rot="5400000">
              <a:off x="8186517" y="1980911"/>
              <a:ext cx="962018" cy="173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121921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ea typeface="ＭＳ Ｐゴシック" charset="0"/>
                </a:rPr>
                <a:t>Fokus 2020 + 21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1A6777-81C6-450D-B7D0-B12E97E2060E}"/>
                </a:ext>
              </a:extLst>
            </p:cNvPr>
            <p:cNvSpPr txBox="1"/>
            <p:nvPr/>
          </p:nvSpPr>
          <p:spPr>
            <a:xfrm rot="5400000">
              <a:off x="8189823" y="3446075"/>
              <a:ext cx="955406" cy="173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121921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ea typeface="ＭＳ Ｐゴシック" charset="0"/>
                </a:rPr>
                <a:t>Fokus 2022 - 24</a:t>
              </a:r>
            </a:p>
          </p:txBody>
        </p:sp>
      </p:grpSp>
      <p:sp>
        <p:nvSpPr>
          <p:cNvPr id="22" name="Rounded Rectangle 18">
            <a:extLst>
              <a:ext uri="{FF2B5EF4-FFF2-40B4-BE49-F238E27FC236}">
                <a16:creationId xmlns:a16="http://schemas.microsoft.com/office/drawing/2014/main" id="{149663A8-2A89-41A7-890D-DD15A256140C}"/>
              </a:ext>
            </a:extLst>
          </p:cNvPr>
          <p:cNvSpPr/>
          <p:nvPr/>
        </p:nvSpPr>
        <p:spPr>
          <a:xfrm>
            <a:off x="1455848" y="2960760"/>
            <a:ext cx="14213642" cy="9071914"/>
          </a:xfrm>
          <a:prstGeom prst="roundRect">
            <a:avLst>
              <a:gd name="adj" fmla="val 3671"/>
            </a:avLst>
          </a:prstGeom>
          <a:solidFill>
            <a:srgbClr val="6EBE4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0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 dirty="0">
              <a:ln>
                <a:noFill/>
              </a:ln>
              <a:solidFill>
                <a:srgbClr val="0D274C"/>
              </a:solidFill>
              <a:effectLst/>
              <a:uLnTx/>
              <a:uFillTx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85DDEF-C29D-48B1-B90E-CB0D363DD766}"/>
              </a:ext>
            </a:extLst>
          </p:cNvPr>
          <p:cNvSpPr txBox="1"/>
          <p:nvPr/>
        </p:nvSpPr>
        <p:spPr>
          <a:xfrm>
            <a:off x="2442340" y="2987126"/>
            <a:ext cx="8253957" cy="845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00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333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ＭＳ Ｐゴシック" charset="0"/>
              </a:rPr>
              <a:t>Digitale Dienste für Schulen</a:t>
            </a:r>
            <a:endParaRPr kumimoji="0" lang="en-DE" sz="5333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ＭＳ Ｐゴシック" charset="0"/>
            </a:endParaRPr>
          </a:p>
        </p:txBody>
      </p:sp>
      <p:sp>
        <p:nvSpPr>
          <p:cNvPr id="24" name="Rounded Rectangle 20">
            <a:extLst>
              <a:ext uri="{FF2B5EF4-FFF2-40B4-BE49-F238E27FC236}">
                <a16:creationId xmlns:a16="http://schemas.microsoft.com/office/drawing/2014/main" id="{CAD4CD87-6FF6-46C5-A326-1C010947E7CA}"/>
              </a:ext>
            </a:extLst>
          </p:cNvPr>
          <p:cNvSpPr/>
          <p:nvPr/>
        </p:nvSpPr>
        <p:spPr>
          <a:xfrm>
            <a:off x="1759656" y="4031671"/>
            <a:ext cx="6094260" cy="6001784"/>
          </a:xfrm>
          <a:prstGeom prst="roundRect">
            <a:avLst>
              <a:gd name="adj" fmla="val 3671"/>
            </a:avLst>
          </a:prstGeom>
          <a:solidFill>
            <a:srgbClr val="FFFFFF"/>
          </a:solidFill>
          <a:ln w="25400" cap="flat" cmpd="sng" algn="ctr">
            <a:solidFill>
              <a:srgbClr val="02BCE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0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 dirty="0">
              <a:ln>
                <a:noFill/>
              </a:ln>
              <a:solidFill>
                <a:srgbClr val="0D274C"/>
              </a:solidFill>
              <a:effectLst/>
              <a:uLnTx/>
              <a:uFillTx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8F1E4C4-EF59-4396-A428-050A892B9C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280" y="4119613"/>
            <a:ext cx="2007069" cy="13015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689AD3C-AB24-486B-80FC-A06FB493D1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6349" y="4468218"/>
            <a:ext cx="1773564" cy="661840"/>
          </a:xfrm>
          <a:prstGeom prst="rect">
            <a:avLst/>
          </a:prstGeom>
        </p:spPr>
      </p:pic>
      <p:sp>
        <p:nvSpPr>
          <p:cNvPr id="27" name="Rounded Rectangle 23">
            <a:extLst>
              <a:ext uri="{FF2B5EF4-FFF2-40B4-BE49-F238E27FC236}">
                <a16:creationId xmlns:a16="http://schemas.microsoft.com/office/drawing/2014/main" id="{A4CF15FF-8F3D-41B8-B811-6CF67DAC127E}"/>
              </a:ext>
            </a:extLst>
          </p:cNvPr>
          <p:cNvSpPr/>
          <p:nvPr/>
        </p:nvSpPr>
        <p:spPr>
          <a:xfrm>
            <a:off x="9122442" y="4014962"/>
            <a:ext cx="5851843" cy="7712993"/>
          </a:xfrm>
          <a:prstGeom prst="roundRect">
            <a:avLst>
              <a:gd name="adj" fmla="val 3671"/>
            </a:avLst>
          </a:prstGeom>
          <a:solidFill>
            <a:srgbClr val="FFFFFF"/>
          </a:solidFill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0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 dirty="0">
              <a:ln>
                <a:noFill/>
              </a:ln>
              <a:solidFill>
                <a:srgbClr val="0D274C"/>
              </a:solidFill>
              <a:effectLst/>
              <a:uLnTx/>
              <a:uFillTx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73C4C1-39C2-4B37-B91A-75746398CB3F}"/>
              </a:ext>
            </a:extLst>
          </p:cNvPr>
          <p:cNvSpPr txBox="1"/>
          <p:nvPr/>
        </p:nvSpPr>
        <p:spPr>
          <a:xfrm>
            <a:off x="7763266" y="3695213"/>
            <a:ext cx="1116101" cy="1909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21900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279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charset="0"/>
              </a:rPr>
              <a:t>+</a:t>
            </a:r>
          </a:p>
        </p:txBody>
      </p:sp>
      <p:sp>
        <p:nvSpPr>
          <p:cNvPr id="29" name="Rounded Rectangle 27">
            <a:extLst>
              <a:ext uri="{FF2B5EF4-FFF2-40B4-BE49-F238E27FC236}">
                <a16:creationId xmlns:a16="http://schemas.microsoft.com/office/drawing/2014/main" id="{140FF9BB-F34B-49E5-A394-231DCB5CC389}"/>
              </a:ext>
            </a:extLst>
          </p:cNvPr>
          <p:cNvSpPr/>
          <p:nvPr/>
        </p:nvSpPr>
        <p:spPr>
          <a:xfrm>
            <a:off x="1921230" y="5467239"/>
            <a:ext cx="11656642" cy="741179"/>
          </a:xfrm>
          <a:prstGeom prst="roundRect">
            <a:avLst/>
          </a:prstGeom>
          <a:solidFill>
            <a:srgbClr val="00BC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0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3200" b="0" i="0" u="none" strike="noStrike" kern="0" cap="none" spc="0" normalizeH="0" baseline="0" noProof="0" dirty="0">
                <a:ln>
                  <a:noFill/>
                </a:ln>
                <a:solidFill>
                  <a:srgbClr val="0D274C"/>
                </a:solidFill>
                <a:effectLst/>
                <a:uLnTx/>
                <a:uFillTx/>
              </a:rPr>
              <a:t>Infrastru</a:t>
            </a: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D274C"/>
                </a:solidFill>
                <a:effectLst/>
                <a:uLnTx/>
                <a:uFillTx/>
              </a:rPr>
              <a:t>k</a:t>
            </a:r>
            <a:r>
              <a:rPr kumimoji="0" lang="en-DE" sz="3200" b="0" i="0" u="none" strike="noStrike" kern="0" cap="none" spc="0" normalizeH="0" baseline="0" noProof="0" dirty="0">
                <a:ln>
                  <a:noFill/>
                </a:ln>
                <a:solidFill>
                  <a:srgbClr val="0D274C"/>
                </a:solidFill>
                <a:effectLst/>
                <a:uLnTx/>
                <a:uFillTx/>
              </a:rPr>
              <a:t>tur Service</a:t>
            </a:r>
          </a:p>
        </p:txBody>
      </p:sp>
      <p:sp>
        <p:nvSpPr>
          <p:cNvPr id="30" name="Rounded Rectangle 28">
            <a:extLst>
              <a:ext uri="{FF2B5EF4-FFF2-40B4-BE49-F238E27FC236}">
                <a16:creationId xmlns:a16="http://schemas.microsoft.com/office/drawing/2014/main" id="{2DEC74E9-AC7D-409C-A1A5-32CF9FD63285}"/>
              </a:ext>
            </a:extLst>
          </p:cNvPr>
          <p:cNvSpPr/>
          <p:nvPr/>
        </p:nvSpPr>
        <p:spPr>
          <a:xfrm>
            <a:off x="1921230" y="7247005"/>
            <a:ext cx="11656642" cy="741179"/>
          </a:xfrm>
          <a:prstGeom prst="roundRect">
            <a:avLst/>
          </a:prstGeom>
          <a:solidFill>
            <a:srgbClr val="00BC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0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3200" b="0" i="0" u="none" strike="noStrike" kern="0" cap="none" spc="0" normalizeH="0" baseline="0" noProof="0" dirty="0">
                <a:ln>
                  <a:noFill/>
                </a:ln>
                <a:solidFill>
                  <a:srgbClr val="0D274C"/>
                </a:solidFill>
                <a:effectLst/>
                <a:uLnTx/>
                <a:uFillTx/>
              </a:rPr>
              <a:t>Collab</a:t>
            </a: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D274C"/>
                </a:solidFill>
                <a:effectLst/>
                <a:uLnTx/>
                <a:uFillTx/>
              </a:rPr>
              <a:t>oration + Webex + Video</a:t>
            </a:r>
            <a:endParaRPr kumimoji="0" lang="en-DE" sz="3200" b="0" i="0" u="none" strike="noStrike" kern="0" cap="none" spc="0" normalizeH="0" baseline="0" noProof="0" dirty="0">
              <a:ln>
                <a:noFill/>
              </a:ln>
              <a:solidFill>
                <a:srgbClr val="0D274C"/>
              </a:solidFill>
              <a:effectLst/>
              <a:uLnTx/>
              <a:uFillTx/>
            </a:endParaRPr>
          </a:p>
        </p:txBody>
      </p:sp>
      <p:sp>
        <p:nvSpPr>
          <p:cNvPr id="31" name="Rounded Rectangle 29">
            <a:extLst>
              <a:ext uri="{FF2B5EF4-FFF2-40B4-BE49-F238E27FC236}">
                <a16:creationId xmlns:a16="http://schemas.microsoft.com/office/drawing/2014/main" id="{6CB1655D-842A-4DF3-9E7B-3646C0719554}"/>
              </a:ext>
            </a:extLst>
          </p:cNvPr>
          <p:cNvSpPr/>
          <p:nvPr/>
        </p:nvSpPr>
        <p:spPr>
          <a:xfrm>
            <a:off x="1921230" y="8136889"/>
            <a:ext cx="11656642" cy="741179"/>
          </a:xfrm>
          <a:prstGeom prst="roundRect">
            <a:avLst/>
          </a:prstGeom>
          <a:solidFill>
            <a:srgbClr val="00BC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0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3200" b="0" i="0" u="none" strike="noStrike" kern="0" cap="none" spc="0" normalizeH="0" baseline="0" noProof="0" dirty="0">
                <a:ln>
                  <a:noFill/>
                </a:ln>
                <a:solidFill>
                  <a:srgbClr val="0D274C"/>
                </a:solidFill>
                <a:effectLst/>
                <a:uLnTx/>
                <a:uFillTx/>
              </a:rPr>
              <a:t>Security</a:t>
            </a: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D274C"/>
                </a:solidFill>
                <a:effectLst/>
                <a:uLnTx/>
                <a:uFillTx/>
              </a:rPr>
              <a:t> + Mobile Device Management</a:t>
            </a:r>
            <a:endParaRPr kumimoji="0" lang="en-DE" sz="3200" b="0" i="0" u="none" strike="noStrike" kern="0" cap="none" spc="0" normalizeH="0" baseline="0" noProof="0" dirty="0">
              <a:ln>
                <a:noFill/>
              </a:ln>
              <a:solidFill>
                <a:srgbClr val="0D274C"/>
              </a:solidFill>
              <a:effectLst/>
              <a:uLnTx/>
              <a:uFillTx/>
            </a:endParaRPr>
          </a:p>
        </p:txBody>
      </p:sp>
      <p:sp>
        <p:nvSpPr>
          <p:cNvPr id="32" name="Rounded Rectangle 30">
            <a:extLst>
              <a:ext uri="{FF2B5EF4-FFF2-40B4-BE49-F238E27FC236}">
                <a16:creationId xmlns:a16="http://schemas.microsoft.com/office/drawing/2014/main" id="{250D8E2A-6A25-413B-B52B-27EB2C57FF10}"/>
              </a:ext>
            </a:extLst>
          </p:cNvPr>
          <p:cNvSpPr/>
          <p:nvPr/>
        </p:nvSpPr>
        <p:spPr>
          <a:xfrm>
            <a:off x="9253593" y="10781350"/>
            <a:ext cx="4337753" cy="741179"/>
          </a:xfrm>
          <a:prstGeom prst="roundRect">
            <a:avLst/>
          </a:prstGeom>
          <a:solidFill>
            <a:srgbClr val="00BC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0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D274C"/>
                </a:solidFill>
                <a:effectLst/>
                <a:uLnTx/>
                <a:uFillTx/>
              </a:rPr>
              <a:t>Endgeräte</a:t>
            </a:r>
            <a:endParaRPr kumimoji="0" lang="en-DE" sz="3200" b="0" i="0" u="none" strike="noStrike" kern="0" cap="none" spc="0" normalizeH="0" baseline="0" noProof="0" dirty="0">
              <a:ln>
                <a:noFill/>
              </a:ln>
              <a:solidFill>
                <a:srgbClr val="0D274C"/>
              </a:solidFill>
              <a:effectLst/>
              <a:uLnTx/>
              <a:uFillTx/>
            </a:endParaRPr>
          </a:p>
        </p:txBody>
      </p:sp>
      <p:sp>
        <p:nvSpPr>
          <p:cNvPr id="33" name="Rounded Rectangle 31">
            <a:extLst>
              <a:ext uri="{FF2B5EF4-FFF2-40B4-BE49-F238E27FC236}">
                <a16:creationId xmlns:a16="http://schemas.microsoft.com/office/drawing/2014/main" id="{54AA9148-58AE-42DA-8301-886CD173EA44}"/>
              </a:ext>
            </a:extLst>
          </p:cNvPr>
          <p:cNvSpPr/>
          <p:nvPr/>
        </p:nvSpPr>
        <p:spPr>
          <a:xfrm rot="16200000">
            <a:off x="11192676" y="8026742"/>
            <a:ext cx="6120417" cy="921531"/>
          </a:xfrm>
          <a:prstGeom prst="roundRect">
            <a:avLst/>
          </a:prstGeom>
          <a:solidFill>
            <a:srgbClr val="00BC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0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D274C"/>
                </a:solidFill>
                <a:effectLst/>
                <a:uLnTx/>
                <a:uFillTx/>
              </a:rPr>
              <a:t>Managed Services</a:t>
            </a:r>
            <a:endParaRPr kumimoji="0" lang="en-DE" sz="3200" b="0" i="0" u="none" strike="noStrike" kern="0" cap="none" spc="0" normalizeH="0" baseline="0" noProof="0" dirty="0">
              <a:ln>
                <a:noFill/>
              </a:ln>
              <a:solidFill>
                <a:srgbClr val="0D274C"/>
              </a:solidFill>
              <a:effectLst/>
              <a:uLnTx/>
              <a:uFillTx/>
            </a:endParaRPr>
          </a:p>
        </p:txBody>
      </p:sp>
      <p:sp>
        <p:nvSpPr>
          <p:cNvPr id="34" name="Rounded Rectangle 36">
            <a:extLst>
              <a:ext uri="{FF2B5EF4-FFF2-40B4-BE49-F238E27FC236}">
                <a16:creationId xmlns:a16="http://schemas.microsoft.com/office/drawing/2014/main" id="{8B1BABED-978F-4DD1-8FCE-C1C4E3671DA2}"/>
              </a:ext>
            </a:extLst>
          </p:cNvPr>
          <p:cNvSpPr/>
          <p:nvPr/>
        </p:nvSpPr>
        <p:spPr>
          <a:xfrm>
            <a:off x="1921230" y="6357122"/>
            <a:ext cx="11656642" cy="741179"/>
          </a:xfrm>
          <a:prstGeom prst="roundRect">
            <a:avLst/>
          </a:prstGeom>
          <a:solidFill>
            <a:srgbClr val="00BC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0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3200" b="0" i="0" u="none" strike="noStrike" kern="0" cap="none" spc="0" normalizeH="0" baseline="0" noProof="0" dirty="0">
                <a:ln>
                  <a:noFill/>
                </a:ln>
                <a:solidFill>
                  <a:srgbClr val="0D274C"/>
                </a:solidFill>
                <a:effectLst/>
                <a:uLnTx/>
                <a:uFillTx/>
              </a:rPr>
              <a:t>Cloud </a:t>
            </a: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D274C"/>
                </a:solidFill>
                <a:effectLst/>
                <a:uLnTx/>
                <a:uFillTx/>
              </a:rPr>
              <a:t>Dienste</a:t>
            </a:r>
            <a:endParaRPr kumimoji="0" lang="en-DE" sz="3200" b="0" i="0" u="none" strike="noStrike" kern="0" cap="none" spc="0" normalizeH="0" baseline="0" noProof="0" dirty="0">
              <a:ln>
                <a:noFill/>
              </a:ln>
              <a:solidFill>
                <a:srgbClr val="0D274C"/>
              </a:solidFill>
              <a:effectLst/>
              <a:uLnTx/>
              <a:uFillTx/>
            </a:endParaRPr>
          </a:p>
        </p:txBody>
      </p:sp>
      <p:sp>
        <p:nvSpPr>
          <p:cNvPr id="36" name="Rounded Rectangle 30">
            <a:extLst>
              <a:ext uri="{FF2B5EF4-FFF2-40B4-BE49-F238E27FC236}">
                <a16:creationId xmlns:a16="http://schemas.microsoft.com/office/drawing/2014/main" id="{40350020-7B6D-437A-AED6-E7FE45A45981}"/>
              </a:ext>
            </a:extLst>
          </p:cNvPr>
          <p:cNvSpPr/>
          <p:nvPr/>
        </p:nvSpPr>
        <p:spPr>
          <a:xfrm>
            <a:off x="9240119" y="9916655"/>
            <a:ext cx="4337753" cy="741179"/>
          </a:xfrm>
          <a:prstGeom prst="roundRect">
            <a:avLst/>
          </a:prstGeom>
          <a:solidFill>
            <a:srgbClr val="00BC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0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D274C"/>
                </a:solidFill>
                <a:effectLst/>
                <a:uLnTx/>
                <a:uFillTx/>
              </a:rPr>
              <a:t>Schulsoftware</a:t>
            </a:r>
            <a:endParaRPr kumimoji="0" lang="en-DE" sz="3200" b="0" i="0" u="none" strike="noStrike" kern="0" cap="none" spc="0" normalizeH="0" baseline="0" noProof="0" dirty="0">
              <a:ln>
                <a:noFill/>
              </a:ln>
              <a:solidFill>
                <a:srgbClr val="0D274C"/>
              </a:solidFill>
              <a:effectLst/>
              <a:uLnTx/>
              <a:uFillTx/>
            </a:endParaRPr>
          </a:p>
        </p:txBody>
      </p:sp>
      <p:sp>
        <p:nvSpPr>
          <p:cNvPr id="37" name="Rounded Rectangle 20">
            <a:extLst>
              <a:ext uri="{FF2B5EF4-FFF2-40B4-BE49-F238E27FC236}">
                <a16:creationId xmlns:a16="http://schemas.microsoft.com/office/drawing/2014/main" id="{8ABD54B7-3707-4631-BBA5-B76C657C5769}"/>
              </a:ext>
            </a:extLst>
          </p:cNvPr>
          <p:cNvSpPr/>
          <p:nvPr/>
        </p:nvSpPr>
        <p:spPr>
          <a:xfrm>
            <a:off x="1759653" y="10169565"/>
            <a:ext cx="6094260" cy="1638961"/>
          </a:xfrm>
          <a:prstGeom prst="roundRect">
            <a:avLst>
              <a:gd name="adj" fmla="val 9992"/>
            </a:avLst>
          </a:prstGeom>
          <a:solidFill>
            <a:srgbClr val="FFFFFF"/>
          </a:solidFill>
          <a:ln w="25400" cap="flat" cmpd="sng" algn="ctr">
            <a:solidFill>
              <a:srgbClr val="02BCE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0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 dirty="0">
              <a:ln>
                <a:noFill/>
              </a:ln>
              <a:solidFill>
                <a:srgbClr val="0D274C"/>
              </a:solidFill>
              <a:effectLst/>
              <a:uLnTx/>
              <a:uFillTx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5E41579-5A65-4AE0-AA3E-5D7550D5DB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193" b="40578"/>
          <a:stretch/>
        </p:blipFill>
        <p:spPr>
          <a:xfrm>
            <a:off x="3914967" y="11092864"/>
            <a:ext cx="3819729" cy="604869"/>
          </a:xfrm>
          <a:prstGeom prst="rect">
            <a:avLst/>
          </a:prstGeom>
        </p:spPr>
      </p:pic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8197497E-01BA-43C7-9876-7594A0A754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5445" y="11154832"/>
            <a:ext cx="1797837" cy="557353"/>
          </a:xfrm>
          <a:prstGeom prst="rect">
            <a:avLst/>
          </a:prstGeom>
        </p:spPr>
      </p:pic>
      <p:sp>
        <p:nvSpPr>
          <p:cNvPr id="40" name="Rounded Rectangle 30">
            <a:extLst>
              <a:ext uri="{FF2B5EF4-FFF2-40B4-BE49-F238E27FC236}">
                <a16:creationId xmlns:a16="http://schemas.microsoft.com/office/drawing/2014/main" id="{9B66C8B3-F77D-440C-93B3-BEC83841172B}"/>
              </a:ext>
            </a:extLst>
          </p:cNvPr>
          <p:cNvSpPr/>
          <p:nvPr/>
        </p:nvSpPr>
        <p:spPr>
          <a:xfrm>
            <a:off x="1944394" y="10331555"/>
            <a:ext cx="6714460" cy="741179"/>
          </a:xfrm>
          <a:prstGeom prst="roundRect">
            <a:avLst/>
          </a:prstGeom>
          <a:solidFill>
            <a:srgbClr val="00BC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0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D274C"/>
                </a:solidFill>
                <a:effectLst/>
                <a:uLnTx/>
                <a:uFillTx/>
              </a:rPr>
              <a:t>ECO Partner Beratung</a:t>
            </a:r>
            <a:endParaRPr kumimoji="0" lang="en-DE" sz="3200" b="0" i="0" u="none" strike="noStrike" kern="0" cap="none" spc="0" normalizeH="0" baseline="0" noProof="0" dirty="0">
              <a:ln>
                <a:noFill/>
              </a:ln>
              <a:solidFill>
                <a:srgbClr val="0D274C"/>
              </a:solidFill>
              <a:effectLst/>
              <a:uLnTx/>
              <a:uFillTx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4D74A0D-736F-4007-8367-04570DE92F55}"/>
              </a:ext>
            </a:extLst>
          </p:cNvPr>
          <p:cNvSpPr/>
          <p:nvPr/>
        </p:nvSpPr>
        <p:spPr>
          <a:xfrm>
            <a:off x="8052181" y="9384765"/>
            <a:ext cx="831750" cy="1687967"/>
          </a:xfrm>
          <a:prstGeom prst="roundRect">
            <a:avLst/>
          </a:prstGeom>
          <a:solidFill>
            <a:srgbClr val="00BC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1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</a:endParaRPr>
          </a:p>
        </p:txBody>
      </p:sp>
      <p:sp>
        <p:nvSpPr>
          <p:cNvPr id="42" name="Rounded Rectangle 30">
            <a:extLst>
              <a:ext uri="{FF2B5EF4-FFF2-40B4-BE49-F238E27FC236}">
                <a16:creationId xmlns:a16="http://schemas.microsoft.com/office/drawing/2014/main" id="{0075D88B-09E2-4B3A-BEDB-E4F847F2D2B7}"/>
              </a:ext>
            </a:extLst>
          </p:cNvPr>
          <p:cNvSpPr/>
          <p:nvPr/>
        </p:nvSpPr>
        <p:spPr>
          <a:xfrm>
            <a:off x="1921230" y="9014178"/>
            <a:ext cx="11667733" cy="741179"/>
          </a:xfrm>
          <a:prstGeom prst="roundRect">
            <a:avLst/>
          </a:prstGeom>
          <a:solidFill>
            <a:srgbClr val="00BC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0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0D274C"/>
                </a:solidFill>
                <a:effectLst/>
                <a:uLnTx/>
                <a:uFillTx/>
              </a:rPr>
              <a:t>Beratung</a:t>
            </a:r>
            <a:endParaRPr kumimoji="0" lang="en-DE" sz="3200" b="0" i="0" u="none" strike="noStrike" kern="0" cap="none" spc="0" normalizeH="0" baseline="0" noProof="0" dirty="0">
              <a:ln>
                <a:noFill/>
              </a:ln>
              <a:solidFill>
                <a:srgbClr val="0D274C"/>
              </a:solidFill>
              <a:effectLst/>
              <a:uLnTx/>
              <a:uFillTx/>
            </a:endParaRPr>
          </a:p>
        </p:txBody>
      </p:sp>
      <p:pic>
        <p:nvPicPr>
          <p:cNvPr id="43" name="Picture 2" descr="Cisco Webex erfindet sich neu: Cisco Webex Suite vereint Meetings,  Telefonie, Messaging, Veranstaltungen und Umfragen - Cisco News The EMEAR  Network">
            <a:extLst>
              <a:ext uri="{FF2B5EF4-FFF2-40B4-BE49-F238E27FC236}">
                <a16:creationId xmlns:a16="http://schemas.microsoft.com/office/drawing/2014/main" id="{3BAE4FEB-B706-4BC2-A8D1-1E5CD53DF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t="-5767" b="-1"/>
          <a:stretch/>
        </p:blipFill>
        <p:spPr bwMode="auto">
          <a:xfrm>
            <a:off x="5768180" y="4542251"/>
            <a:ext cx="1773564" cy="71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23B0E94-5B64-490C-AA88-E30801BE1177}"/>
              </a:ext>
            </a:extLst>
          </p:cNvPr>
          <p:cNvGrpSpPr/>
          <p:nvPr/>
        </p:nvGrpSpPr>
        <p:grpSpPr>
          <a:xfrm>
            <a:off x="9643588" y="4038907"/>
            <a:ext cx="3464949" cy="1202971"/>
            <a:chOff x="21976908" y="4058134"/>
            <a:chExt cx="5475874" cy="1844515"/>
          </a:xfrm>
        </p:grpSpPr>
        <p:pic>
          <p:nvPicPr>
            <p:cNvPr id="44" name="Picture 2" descr="Partner-Branding mit Cisco - Cisco">
              <a:extLst>
                <a:ext uri="{FF2B5EF4-FFF2-40B4-BE49-F238E27FC236}">
                  <a16:creationId xmlns:a16="http://schemas.microsoft.com/office/drawing/2014/main" id="{69D97D1F-1622-4EDB-994A-B5984F43D6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8" r="12040" b="32770"/>
            <a:stretch/>
          </p:blipFill>
          <p:spPr bwMode="auto">
            <a:xfrm>
              <a:off x="21976908" y="4058134"/>
              <a:ext cx="3148310" cy="1844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Partner-Branding mit Cisco - Cisco">
              <a:extLst>
                <a:ext uri="{FF2B5EF4-FFF2-40B4-BE49-F238E27FC236}">
                  <a16:creationId xmlns:a16="http://schemas.microsoft.com/office/drawing/2014/main" id="{E2B0F412-1343-4C86-A88E-976B9AB205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28" t="62195" r="18361" b="5439"/>
            <a:stretch/>
          </p:blipFill>
          <p:spPr bwMode="auto">
            <a:xfrm>
              <a:off x="24921393" y="4796124"/>
              <a:ext cx="2531389" cy="887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674B220-79AF-4028-9D9D-3284F83846E1}"/>
              </a:ext>
            </a:extLst>
          </p:cNvPr>
          <p:cNvSpPr txBox="1"/>
          <p:nvPr/>
        </p:nvSpPr>
        <p:spPr>
          <a:xfrm>
            <a:off x="311727" y="201346"/>
            <a:ext cx="3844637" cy="76944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chemeClr val="bg2"/>
                </a:solidFill>
                <a:latin typeface="+mn-lt"/>
              </a:rPr>
              <a:t>Partner Only</a:t>
            </a:r>
          </a:p>
        </p:txBody>
      </p:sp>
    </p:spTree>
    <p:extLst>
      <p:ext uri="{BB962C8B-B14F-4D97-AF65-F5344CB8AC3E}">
        <p14:creationId xmlns:p14="http://schemas.microsoft.com/office/powerpoint/2010/main" val="1701935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94B3DF6-E230-47D2-A562-496C077D9CB9}"/>
              </a:ext>
            </a:extLst>
          </p:cNvPr>
          <p:cNvGrpSpPr/>
          <p:nvPr/>
        </p:nvGrpSpPr>
        <p:grpSpPr>
          <a:xfrm>
            <a:off x="0" y="6076424"/>
            <a:ext cx="11427980" cy="1177811"/>
            <a:chOff x="0" y="6292410"/>
            <a:chExt cx="11427980" cy="1177811"/>
          </a:xfrm>
          <a:solidFill>
            <a:schemeClr val="accent1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13ED812-425D-40B6-A8DF-9431A4AB882C}"/>
                </a:ext>
              </a:extLst>
            </p:cNvPr>
            <p:cNvSpPr/>
            <p:nvPr/>
          </p:nvSpPr>
          <p:spPr>
            <a:xfrm>
              <a:off x="0" y="6292410"/>
              <a:ext cx="10912572" cy="11778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07298F8-6385-42A3-8C36-6605166665A7}"/>
                </a:ext>
              </a:extLst>
            </p:cNvPr>
            <p:cNvSpPr/>
            <p:nvPr/>
          </p:nvSpPr>
          <p:spPr>
            <a:xfrm>
              <a:off x="10272472" y="6298373"/>
              <a:ext cx="1155508" cy="115841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B6342D46-CEAB-4586-9501-1B988BF8F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376" y="773983"/>
            <a:ext cx="22254635" cy="1951565"/>
          </a:xfrm>
        </p:spPr>
        <p:txBody>
          <a:bodyPr/>
          <a:lstStyle/>
          <a:p>
            <a:r>
              <a:rPr lang="de-DE" dirty="0"/>
              <a:t>Wir Digitalisieren Schulen – Gemeinsam!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9797E6-661B-44C9-A490-5B5A101E213D}"/>
              </a:ext>
            </a:extLst>
          </p:cNvPr>
          <p:cNvGrpSpPr/>
          <p:nvPr/>
        </p:nvGrpSpPr>
        <p:grpSpPr>
          <a:xfrm>
            <a:off x="0" y="7523088"/>
            <a:ext cx="11427980" cy="1177811"/>
            <a:chOff x="0" y="6292410"/>
            <a:chExt cx="11427980" cy="1177811"/>
          </a:xfrm>
          <a:solidFill>
            <a:schemeClr val="accent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48C2C5-C7A0-4A8E-A707-8C740B9EB16B}"/>
                </a:ext>
              </a:extLst>
            </p:cNvPr>
            <p:cNvSpPr/>
            <p:nvPr/>
          </p:nvSpPr>
          <p:spPr>
            <a:xfrm>
              <a:off x="0" y="6292410"/>
              <a:ext cx="10912572" cy="11778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0C9C0C1-6B5D-4CF8-93C6-603224EC30F6}"/>
                </a:ext>
              </a:extLst>
            </p:cNvPr>
            <p:cNvSpPr/>
            <p:nvPr/>
          </p:nvSpPr>
          <p:spPr>
            <a:xfrm>
              <a:off x="10272472" y="6298373"/>
              <a:ext cx="1155508" cy="115841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F1BF8C4-3FE2-48EF-89AB-3367A97B1248}"/>
              </a:ext>
            </a:extLst>
          </p:cNvPr>
          <p:cNvSpPr/>
          <p:nvPr/>
        </p:nvSpPr>
        <p:spPr>
          <a:xfrm>
            <a:off x="0" y="4561576"/>
            <a:ext cx="10912572" cy="11778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EBD53D-8E31-424D-9CCD-9F4F703C7DD7}"/>
              </a:ext>
            </a:extLst>
          </p:cNvPr>
          <p:cNvSpPr/>
          <p:nvPr/>
        </p:nvSpPr>
        <p:spPr>
          <a:xfrm>
            <a:off x="10272472" y="4555613"/>
            <a:ext cx="1155508" cy="11897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061C78-ABF5-48E9-8B5C-0B8A5C9B23B5}"/>
              </a:ext>
            </a:extLst>
          </p:cNvPr>
          <p:cNvSpPr txBox="1"/>
          <p:nvPr/>
        </p:nvSpPr>
        <p:spPr>
          <a:xfrm>
            <a:off x="441230" y="4611872"/>
            <a:ext cx="106093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1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...bietet Ihnen als Partner die Bausteine f. Schullösungen</a:t>
            </a:r>
          </a:p>
          <a:p>
            <a:pPr marL="0" marR="0" lvl="0" indent="0" algn="l" defTabSz="121921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Infrastruktur | Sicherheit | Collaboration | Video | MDM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FDD9B1-CC61-42DE-973D-ECEE0B8A2BD9}"/>
              </a:ext>
            </a:extLst>
          </p:cNvPr>
          <p:cNvSpPr txBox="1"/>
          <p:nvPr/>
        </p:nvSpPr>
        <p:spPr>
          <a:xfrm>
            <a:off x="441230" y="6093322"/>
            <a:ext cx="90672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1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...zeigt Marktpräsenz   </a:t>
            </a:r>
          </a:p>
          <a:p>
            <a:pPr marL="0" marR="0" lvl="0" indent="0" algn="l" defTabSz="121921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#Wir machen Digitalisierung einfach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BA79B-CEBF-4C70-9709-05854718FBD0}"/>
              </a:ext>
            </a:extLst>
          </p:cNvPr>
          <p:cNvSpPr txBox="1"/>
          <p:nvPr/>
        </p:nvSpPr>
        <p:spPr>
          <a:xfrm>
            <a:off x="441230" y="7567297"/>
            <a:ext cx="90672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1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...unterstützt in Schulprojekten durch das Cisco </a:t>
            </a:r>
          </a:p>
          <a:p>
            <a:pPr marL="0" marR="0" lvl="0" indent="0" algn="l" defTabSz="121921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Projektteam Schule, Meraki- und Cisco Sales</a:t>
            </a:r>
          </a:p>
          <a:p>
            <a:pPr marL="0" marR="0" lvl="0" indent="0" algn="l" defTabSz="121921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19AAE-0068-4416-B088-5D019BF3216B}"/>
              </a:ext>
            </a:extLst>
          </p:cNvPr>
          <p:cNvSpPr/>
          <p:nvPr/>
        </p:nvSpPr>
        <p:spPr>
          <a:xfrm>
            <a:off x="0" y="8998451"/>
            <a:ext cx="10912572" cy="11778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DCF0671-4DE4-491D-AAE7-F32F42DAFE2B}"/>
              </a:ext>
            </a:extLst>
          </p:cNvPr>
          <p:cNvSpPr/>
          <p:nvPr/>
        </p:nvSpPr>
        <p:spPr>
          <a:xfrm>
            <a:off x="10329870" y="9003150"/>
            <a:ext cx="1155508" cy="11596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8682BA-63D0-469A-8FFE-ECC2048F4EB8}"/>
              </a:ext>
            </a:extLst>
          </p:cNvPr>
          <p:cNvSpPr txBox="1"/>
          <p:nvPr/>
        </p:nvSpPr>
        <p:spPr>
          <a:xfrm>
            <a:off x="441230" y="9048747"/>
            <a:ext cx="93158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1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...bindet Beratern für das Thema Digitalpakt ein, </a:t>
            </a:r>
          </a:p>
          <a:p>
            <a:pPr marL="0" marR="0" lvl="0" indent="0" algn="l" defTabSz="121921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z.B. MEP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250278-2908-4588-8377-4471FB150765}"/>
              </a:ext>
            </a:extLst>
          </p:cNvPr>
          <p:cNvSpPr/>
          <p:nvPr/>
        </p:nvSpPr>
        <p:spPr>
          <a:xfrm>
            <a:off x="0" y="10436473"/>
            <a:ext cx="10912572" cy="11778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427EE2-27CD-4473-BCE3-0A818114CD01}"/>
              </a:ext>
            </a:extLst>
          </p:cNvPr>
          <p:cNvSpPr/>
          <p:nvPr/>
        </p:nvSpPr>
        <p:spPr>
          <a:xfrm>
            <a:off x="10272472" y="10436473"/>
            <a:ext cx="1155508" cy="11681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7BBD88-CEB8-4B84-93CB-D0B0DA72D2B0}"/>
              </a:ext>
            </a:extLst>
          </p:cNvPr>
          <p:cNvSpPr txBox="1"/>
          <p:nvPr/>
        </p:nvSpPr>
        <p:spPr>
          <a:xfrm>
            <a:off x="441230" y="10485863"/>
            <a:ext cx="102406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1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...bietet Partner Webinare Schulen + Inhalte auf </a:t>
            </a:r>
          </a:p>
          <a:p>
            <a:pPr marL="0" marR="0" lvl="0" indent="0" algn="l" defTabSz="121921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Cisco Sales Connect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905C5F-9D02-4B57-9098-3D980C88D48E}"/>
              </a:ext>
            </a:extLst>
          </p:cNvPr>
          <p:cNvSpPr txBox="1"/>
          <p:nvPr/>
        </p:nvSpPr>
        <p:spPr>
          <a:xfrm>
            <a:off x="441230" y="3572568"/>
            <a:ext cx="94466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15" rtl="0" eaLnBrk="1" fontAlgn="base" latinLnBrk="0" hangingPunct="1">
              <a:lnSpc>
                <a:spcPct val="100000"/>
              </a:lnSpc>
              <a:spcBef>
                <a:spcPts val="3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Cisco...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2E94938-9F59-45DB-8B1F-F048AAD9EAC5}"/>
              </a:ext>
            </a:extLst>
          </p:cNvPr>
          <p:cNvSpPr/>
          <p:nvPr/>
        </p:nvSpPr>
        <p:spPr>
          <a:xfrm>
            <a:off x="12192000" y="4231934"/>
            <a:ext cx="11852564" cy="7785386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1B5D52-3CEA-46AD-9071-817006230852}"/>
              </a:ext>
            </a:extLst>
          </p:cNvPr>
          <p:cNvSpPr txBox="1"/>
          <p:nvPr/>
        </p:nvSpPr>
        <p:spPr>
          <a:xfrm>
            <a:off x="13893992" y="3508659"/>
            <a:ext cx="8213630" cy="144655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1219215" rtl="0" eaLnBrk="1" fontAlgn="base" latinLnBrk="0" hangingPunct="1">
              <a:lnSpc>
                <a:spcPct val="100000"/>
              </a:lnSpc>
              <a:spcBef>
                <a:spcPts val="3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Lassen Sie uns gemeinsam den Schulmarkt digitalisieren!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BD95BF-C4ED-4EB3-8C35-15A352AAB363}"/>
              </a:ext>
            </a:extLst>
          </p:cNvPr>
          <p:cNvSpPr txBox="1"/>
          <p:nvPr/>
        </p:nvSpPr>
        <p:spPr>
          <a:xfrm>
            <a:off x="12764806" y="5104775"/>
            <a:ext cx="10829442" cy="6966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5444" marR="0" lvl="0" indent="-715444" algn="l" defTabSz="1219215" rtl="0" eaLnBrk="1" fontAlgn="base" latinLnBrk="0" hangingPunct="1">
              <a:lnSpc>
                <a:spcPct val="100000"/>
              </a:lnSpc>
              <a:spcBef>
                <a:spcPts val="3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e-DE" sz="33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KnowHow aufbauen – Ansprache der Schulen</a:t>
            </a:r>
            <a:endParaRPr kumimoji="0" lang="de-DE" sz="33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ＭＳ Ｐゴシック" charset="0"/>
              <a:cs typeface="+mn-cs"/>
              <a:sym typeface="Wingdings" panose="05000000000000000000" pitchFamily="2" charset="2"/>
            </a:endParaRPr>
          </a:p>
          <a:p>
            <a:pPr marL="715444" marR="0" lvl="0" indent="-715444" algn="l" defTabSz="1219215" rtl="0" eaLnBrk="1" fontAlgn="base" latinLnBrk="0" hangingPunct="1">
              <a:lnSpc>
                <a:spcPct val="100000"/>
              </a:lnSpc>
              <a:spcBef>
                <a:spcPts val="3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e-DE" sz="33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  <a:sym typeface="Wingdings" panose="05000000000000000000" pitchFamily="2" charset="2"/>
              </a:rPr>
              <a:t>Ihr KnowHow im öffentlichen Sektor für die </a:t>
            </a:r>
            <a:r>
              <a:rPr kumimoji="0" lang="de-DE" sz="33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Unterstützung der Schulträger bei Ausschreibung + Budgetabruf </a:t>
            </a:r>
          </a:p>
          <a:p>
            <a:pPr marL="715444" marR="0" lvl="0" indent="-715444" algn="l" defTabSz="1219215" rtl="0" eaLnBrk="1" fontAlgn="base" latinLnBrk="0" hangingPunct="1">
              <a:lnSpc>
                <a:spcPct val="100000"/>
              </a:lnSpc>
              <a:spcBef>
                <a:spcPts val="3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e-DE" sz="33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Vertriebsfokus für Schulen</a:t>
            </a:r>
          </a:p>
          <a:p>
            <a:pPr marL="715444" marR="0" lvl="0" indent="-715444" algn="l" defTabSz="1219215" rtl="0" eaLnBrk="1" fontAlgn="base" latinLnBrk="0" hangingPunct="1">
              <a:lnSpc>
                <a:spcPct val="100000"/>
              </a:lnSpc>
              <a:spcBef>
                <a:spcPts val="3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e-DE" sz="33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Abstimmung mit den lokalen Cisco Public Sales Team</a:t>
            </a:r>
          </a:p>
          <a:p>
            <a:pPr marL="715444" marR="0" lvl="0" indent="-715444" algn="l" defTabSz="1219215" rtl="0" eaLnBrk="1" fontAlgn="base" latinLnBrk="0" hangingPunct="1">
              <a:lnSpc>
                <a:spcPct val="100000"/>
              </a:lnSpc>
              <a:spcBef>
                <a:spcPts val="3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e-DE" sz="33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Mehrwertdienste wie z.B. Ausleuchtung, Installation, Managed Service, Betrieb oder Betriebsunterstützung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C286B2-E2B5-4283-AD39-493DF872892C}"/>
              </a:ext>
            </a:extLst>
          </p:cNvPr>
          <p:cNvSpPr/>
          <p:nvPr/>
        </p:nvSpPr>
        <p:spPr>
          <a:xfrm rot="1523271">
            <a:off x="15130608" y="999570"/>
            <a:ext cx="12048664" cy="13465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15" rtl="0" eaLnBrk="1" fontAlgn="base" latinLnBrk="0" hangingPunct="1">
              <a:lnSpc>
                <a:spcPct val="100000"/>
              </a:lnSpc>
              <a:spcBef>
                <a:spcPts val="3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EEF075-0F2D-41C0-9CB4-2F84F5D208E6}"/>
              </a:ext>
            </a:extLst>
          </p:cNvPr>
          <p:cNvSpPr txBox="1"/>
          <p:nvPr/>
        </p:nvSpPr>
        <p:spPr>
          <a:xfrm rot="1540207">
            <a:off x="16690652" y="1075987"/>
            <a:ext cx="864523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215" rtl="0" eaLnBrk="1" fontAlgn="base" latinLnBrk="0" hangingPunct="1">
              <a:lnSpc>
                <a:spcPct val="100000"/>
              </a:lnSpc>
              <a:spcBef>
                <a:spcPts val="3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JETZT DURCHSTARTEN!</a:t>
            </a:r>
          </a:p>
          <a:p>
            <a:pPr marL="0" marR="0" lvl="0" indent="0" algn="ctr" defTabSz="121921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erst ca 20% der Digitalpaktgelder sind abgerufen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FA3D86-FCD0-43EC-A9D1-8AB823841532}"/>
              </a:ext>
            </a:extLst>
          </p:cNvPr>
          <p:cNvSpPr txBox="1"/>
          <p:nvPr/>
        </p:nvSpPr>
        <p:spPr>
          <a:xfrm>
            <a:off x="311727" y="201346"/>
            <a:ext cx="3844637" cy="76944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chemeClr val="bg2"/>
                </a:solidFill>
                <a:latin typeface="+mn-lt"/>
              </a:rPr>
              <a:t>Partner Only</a:t>
            </a:r>
          </a:p>
        </p:txBody>
      </p:sp>
    </p:spTree>
    <p:extLst>
      <p:ext uri="{BB962C8B-B14F-4D97-AF65-F5344CB8AC3E}">
        <p14:creationId xmlns:p14="http://schemas.microsoft.com/office/powerpoint/2010/main" val="373719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2205"/>
          <p:cNvSpPr/>
          <p:nvPr/>
        </p:nvSpPr>
        <p:spPr>
          <a:xfrm>
            <a:off x="14155119" y="2948216"/>
            <a:ext cx="10228888" cy="7819573"/>
          </a:xfrm>
          <a:custGeom>
            <a:avLst/>
            <a:gdLst/>
            <a:ahLst/>
            <a:cxnLst/>
            <a:rect l="l" t="t" r="r" b="b"/>
            <a:pathLst>
              <a:path w="4180113" h="2932340">
                <a:moveTo>
                  <a:pt x="0" y="1466169"/>
                </a:moveTo>
                <a:lnTo>
                  <a:pt x="0" y="1466170"/>
                </a:lnTo>
                <a:close/>
                <a:moveTo>
                  <a:pt x="1466170" y="0"/>
                </a:moveTo>
                <a:lnTo>
                  <a:pt x="4180113" y="0"/>
                </a:lnTo>
                <a:lnTo>
                  <a:pt x="4180113" y="2932340"/>
                </a:lnTo>
                <a:lnTo>
                  <a:pt x="1466170" y="2932339"/>
                </a:lnTo>
                <a:cubicBezTo>
                  <a:pt x="656427" y="2932339"/>
                  <a:pt x="0" y="2275912"/>
                  <a:pt x="0" y="1466170"/>
                </a:cubicBezTo>
                <a:cubicBezTo>
                  <a:pt x="0" y="656427"/>
                  <a:pt x="656427" y="0"/>
                  <a:pt x="1466170" y="0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2438372">
              <a:defRPr/>
            </a:pPr>
            <a:endParaRPr lang="en-US" sz="9600" kern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ED135A8-28D8-49B3-8B81-AE92CF513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1629" y="7393230"/>
            <a:ext cx="14035353" cy="1719280"/>
          </a:xfrm>
        </p:spPr>
        <p:txBody>
          <a:bodyPr/>
          <a:lstStyle/>
          <a:p>
            <a:r>
              <a:rPr lang="de-DE" dirty="0"/>
              <a:t>Ressources</a:t>
            </a:r>
          </a:p>
        </p:txBody>
      </p:sp>
      <p:sp>
        <p:nvSpPr>
          <p:cNvPr id="6" name="Freeform 695">
            <a:extLst>
              <a:ext uri="{FF2B5EF4-FFF2-40B4-BE49-F238E27FC236}">
                <a16:creationId xmlns:a16="http://schemas.microsoft.com/office/drawing/2014/main" id="{E73D4ABF-D572-4C93-BFDF-72DDEBBC1136}"/>
              </a:ext>
            </a:extLst>
          </p:cNvPr>
          <p:cNvSpPr>
            <a:spLocks/>
          </p:cNvSpPr>
          <p:nvPr/>
        </p:nvSpPr>
        <p:spPr bwMode="auto">
          <a:xfrm>
            <a:off x="849760" y="2236241"/>
            <a:ext cx="2342169" cy="822928"/>
          </a:xfrm>
          <a:custGeom>
            <a:avLst/>
            <a:gdLst>
              <a:gd name="T0" fmla="*/ 89 w 94"/>
              <a:gd name="T1" fmla="*/ 33 h 33"/>
              <a:gd name="T2" fmla="*/ 84 w 94"/>
              <a:gd name="T3" fmla="*/ 33 h 33"/>
              <a:gd name="T4" fmla="*/ 71 w 94"/>
              <a:gd name="T5" fmla="*/ 19 h 33"/>
              <a:gd name="T6" fmla="*/ 71 w 94"/>
              <a:gd name="T7" fmla="*/ 13 h 33"/>
              <a:gd name="T8" fmla="*/ 67 w 94"/>
              <a:gd name="T9" fmla="*/ 10 h 33"/>
              <a:gd name="T10" fmla="*/ 28 w 94"/>
              <a:gd name="T11" fmla="*/ 10 h 33"/>
              <a:gd name="T12" fmla="*/ 24 w 94"/>
              <a:gd name="T13" fmla="*/ 13 h 33"/>
              <a:gd name="T14" fmla="*/ 24 w 94"/>
              <a:gd name="T15" fmla="*/ 19 h 33"/>
              <a:gd name="T16" fmla="*/ 10 w 94"/>
              <a:gd name="T17" fmla="*/ 33 h 33"/>
              <a:gd name="T18" fmla="*/ 5 w 94"/>
              <a:gd name="T19" fmla="*/ 33 h 33"/>
              <a:gd name="T20" fmla="*/ 0 w 94"/>
              <a:gd name="T21" fmla="*/ 28 h 33"/>
              <a:gd name="T22" fmla="*/ 5 w 94"/>
              <a:gd name="T23" fmla="*/ 23 h 33"/>
              <a:gd name="T24" fmla="*/ 10 w 94"/>
              <a:gd name="T25" fmla="*/ 23 h 33"/>
              <a:gd name="T26" fmla="*/ 14 w 94"/>
              <a:gd name="T27" fmla="*/ 19 h 33"/>
              <a:gd name="T28" fmla="*/ 14 w 94"/>
              <a:gd name="T29" fmla="*/ 13 h 33"/>
              <a:gd name="T30" fmla="*/ 28 w 94"/>
              <a:gd name="T31" fmla="*/ 0 h 33"/>
              <a:gd name="T32" fmla="*/ 67 w 94"/>
              <a:gd name="T33" fmla="*/ 0 h 33"/>
              <a:gd name="T34" fmla="*/ 81 w 94"/>
              <a:gd name="T35" fmla="*/ 13 h 33"/>
              <a:gd name="T36" fmla="*/ 81 w 94"/>
              <a:gd name="T37" fmla="*/ 19 h 33"/>
              <a:gd name="T38" fmla="*/ 84 w 94"/>
              <a:gd name="T39" fmla="*/ 23 h 33"/>
              <a:gd name="T40" fmla="*/ 89 w 94"/>
              <a:gd name="T41" fmla="*/ 23 h 33"/>
              <a:gd name="T42" fmla="*/ 94 w 94"/>
              <a:gd name="T43" fmla="*/ 28 h 33"/>
              <a:gd name="T44" fmla="*/ 89 w 94"/>
              <a:gd name="T45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4" h="33">
                <a:moveTo>
                  <a:pt x="89" y="33"/>
                </a:moveTo>
                <a:cubicBezTo>
                  <a:pt x="84" y="33"/>
                  <a:pt x="84" y="33"/>
                  <a:pt x="84" y="33"/>
                </a:cubicBezTo>
                <a:cubicBezTo>
                  <a:pt x="77" y="33"/>
                  <a:pt x="71" y="27"/>
                  <a:pt x="71" y="19"/>
                </a:cubicBezTo>
                <a:cubicBezTo>
                  <a:pt x="71" y="13"/>
                  <a:pt x="71" y="13"/>
                  <a:pt x="71" y="13"/>
                </a:cubicBezTo>
                <a:cubicBezTo>
                  <a:pt x="71" y="11"/>
                  <a:pt x="69" y="10"/>
                  <a:pt x="67" y="10"/>
                </a:cubicBezTo>
                <a:cubicBezTo>
                  <a:pt x="28" y="10"/>
                  <a:pt x="28" y="10"/>
                  <a:pt x="28" y="10"/>
                </a:cubicBezTo>
                <a:cubicBezTo>
                  <a:pt x="26" y="10"/>
                  <a:pt x="24" y="11"/>
                  <a:pt x="24" y="13"/>
                </a:cubicBezTo>
                <a:cubicBezTo>
                  <a:pt x="24" y="19"/>
                  <a:pt x="24" y="19"/>
                  <a:pt x="24" y="19"/>
                </a:cubicBezTo>
                <a:cubicBezTo>
                  <a:pt x="24" y="27"/>
                  <a:pt x="18" y="33"/>
                  <a:pt x="10" y="33"/>
                </a:cubicBezTo>
                <a:cubicBezTo>
                  <a:pt x="5" y="33"/>
                  <a:pt x="5" y="33"/>
                  <a:pt x="5" y="33"/>
                </a:cubicBezTo>
                <a:cubicBezTo>
                  <a:pt x="3" y="33"/>
                  <a:pt x="0" y="30"/>
                  <a:pt x="0" y="28"/>
                </a:cubicBezTo>
                <a:cubicBezTo>
                  <a:pt x="0" y="25"/>
                  <a:pt x="3" y="23"/>
                  <a:pt x="5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2" y="23"/>
                  <a:pt x="14" y="21"/>
                  <a:pt x="14" y="19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6"/>
                  <a:pt x="20" y="0"/>
                  <a:pt x="28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75" y="0"/>
                  <a:pt x="81" y="6"/>
                  <a:pt x="81" y="13"/>
                </a:cubicBezTo>
                <a:cubicBezTo>
                  <a:pt x="81" y="19"/>
                  <a:pt x="81" y="19"/>
                  <a:pt x="81" y="19"/>
                </a:cubicBezTo>
                <a:cubicBezTo>
                  <a:pt x="81" y="21"/>
                  <a:pt x="82" y="23"/>
                  <a:pt x="84" y="23"/>
                </a:cubicBezTo>
                <a:cubicBezTo>
                  <a:pt x="89" y="23"/>
                  <a:pt x="89" y="23"/>
                  <a:pt x="89" y="23"/>
                </a:cubicBezTo>
                <a:cubicBezTo>
                  <a:pt x="92" y="23"/>
                  <a:pt x="94" y="25"/>
                  <a:pt x="94" y="28"/>
                </a:cubicBezTo>
                <a:cubicBezTo>
                  <a:pt x="94" y="30"/>
                  <a:pt x="92" y="33"/>
                  <a:pt x="89" y="33"/>
                </a:cubicBezTo>
                <a:close/>
              </a:path>
            </a:pathLst>
          </a:custGeom>
          <a:solidFill>
            <a:srgbClr val="00BB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4D5951-1F60-4AE9-954C-98C8CEC49480}"/>
              </a:ext>
            </a:extLst>
          </p:cNvPr>
          <p:cNvGrpSpPr/>
          <p:nvPr/>
        </p:nvGrpSpPr>
        <p:grpSpPr>
          <a:xfrm>
            <a:off x="17465572" y="5211206"/>
            <a:ext cx="4789844" cy="2869677"/>
            <a:chOff x="-374072" y="3133024"/>
            <a:chExt cx="4789844" cy="2869677"/>
          </a:xfrm>
        </p:grpSpPr>
        <p:sp>
          <p:nvSpPr>
            <p:cNvPr id="7" name="Freeform 696">
              <a:extLst>
                <a:ext uri="{FF2B5EF4-FFF2-40B4-BE49-F238E27FC236}">
                  <a16:creationId xmlns:a16="http://schemas.microsoft.com/office/drawing/2014/main" id="{C53B04A7-D59E-413D-A43A-20CA85EE3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4072" y="3133024"/>
              <a:ext cx="4789844" cy="379812"/>
            </a:xfrm>
            <a:custGeom>
              <a:avLst/>
              <a:gdLst>
                <a:gd name="T0" fmla="*/ 192 w 192"/>
                <a:gd name="T1" fmla="*/ 15 h 15"/>
                <a:gd name="T2" fmla="*/ 192 w 192"/>
                <a:gd name="T3" fmla="*/ 12 h 15"/>
                <a:gd name="T4" fmla="*/ 180 w 192"/>
                <a:gd name="T5" fmla="*/ 0 h 15"/>
                <a:gd name="T6" fmla="*/ 12 w 192"/>
                <a:gd name="T7" fmla="*/ 0 h 15"/>
                <a:gd name="T8" fmla="*/ 0 w 192"/>
                <a:gd name="T9" fmla="*/ 12 h 15"/>
                <a:gd name="T10" fmla="*/ 0 w 192"/>
                <a:gd name="T11" fmla="*/ 15 h 15"/>
                <a:gd name="T12" fmla="*/ 192 w 192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5">
                  <a:moveTo>
                    <a:pt x="192" y="15"/>
                  </a:moveTo>
                  <a:cubicBezTo>
                    <a:pt x="192" y="12"/>
                    <a:pt x="192" y="12"/>
                    <a:pt x="192" y="12"/>
                  </a:cubicBezTo>
                  <a:cubicBezTo>
                    <a:pt x="192" y="6"/>
                    <a:pt x="187" y="0"/>
                    <a:pt x="18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192" y="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97">
              <a:extLst>
                <a:ext uri="{FF2B5EF4-FFF2-40B4-BE49-F238E27FC236}">
                  <a16:creationId xmlns:a16="http://schemas.microsoft.com/office/drawing/2014/main" id="{009629B6-4D60-4E02-9BDC-F15FA6F9F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4072" y="3734389"/>
              <a:ext cx="4789844" cy="2268312"/>
            </a:xfrm>
            <a:custGeom>
              <a:avLst/>
              <a:gdLst>
                <a:gd name="T0" fmla="*/ 0 w 192"/>
                <a:gd name="T1" fmla="*/ 0 h 91"/>
                <a:gd name="T2" fmla="*/ 0 w 192"/>
                <a:gd name="T3" fmla="*/ 79 h 91"/>
                <a:gd name="T4" fmla="*/ 12 w 192"/>
                <a:gd name="T5" fmla="*/ 91 h 91"/>
                <a:gd name="T6" fmla="*/ 180 w 192"/>
                <a:gd name="T7" fmla="*/ 91 h 91"/>
                <a:gd name="T8" fmla="*/ 192 w 192"/>
                <a:gd name="T9" fmla="*/ 79 h 91"/>
                <a:gd name="T10" fmla="*/ 192 w 192"/>
                <a:gd name="T11" fmla="*/ 0 h 91"/>
                <a:gd name="T12" fmla="*/ 0 w 19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91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0" y="85"/>
                    <a:pt x="6" y="91"/>
                    <a:pt x="12" y="91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7" y="91"/>
                    <a:pt x="192" y="85"/>
                    <a:pt x="192" y="79"/>
                  </a:cubicBezTo>
                  <a:cubicBezTo>
                    <a:pt x="192" y="0"/>
                    <a:pt x="192" y="0"/>
                    <a:pt x="19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98">
              <a:extLst>
                <a:ext uri="{FF2B5EF4-FFF2-40B4-BE49-F238E27FC236}">
                  <a16:creationId xmlns:a16="http://schemas.microsoft.com/office/drawing/2014/main" id="{C8DB0101-20CE-4D69-9998-0032A13C5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911" y="4156403"/>
              <a:ext cx="749075" cy="253205"/>
            </a:xfrm>
            <a:custGeom>
              <a:avLst/>
              <a:gdLst>
                <a:gd name="T0" fmla="*/ 5 w 30"/>
                <a:gd name="T1" fmla="*/ 0 h 10"/>
                <a:gd name="T2" fmla="*/ 24 w 30"/>
                <a:gd name="T3" fmla="*/ 0 h 10"/>
                <a:gd name="T4" fmla="*/ 30 w 30"/>
                <a:gd name="T5" fmla="*/ 5 h 10"/>
                <a:gd name="T6" fmla="*/ 24 w 30"/>
                <a:gd name="T7" fmla="*/ 10 h 10"/>
                <a:gd name="T8" fmla="*/ 5 w 30"/>
                <a:gd name="T9" fmla="*/ 10 h 10"/>
                <a:gd name="T10" fmla="*/ 0 w 30"/>
                <a:gd name="T11" fmla="*/ 5 h 10"/>
                <a:gd name="T12" fmla="*/ 5 w 3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0">
                  <a:moveTo>
                    <a:pt x="5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30" y="2"/>
                    <a:pt x="30" y="5"/>
                  </a:cubicBezTo>
                  <a:cubicBezTo>
                    <a:pt x="30" y="8"/>
                    <a:pt x="27" y="10"/>
                    <a:pt x="2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99">
              <a:extLst>
                <a:ext uri="{FF2B5EF4-FFF2-40B4-BE49-F238E27FC236}">
                  <a16:creationId xmlns:a16="http://schemas.microsoft.com/office/drawing/2014/main" id="{0FAAAEFE-6AE1-40AA-894A-3FE253212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192" y="4156403"/>
              <a:ext cx="274306" cy="1350439"/>
            </a:xfrm>
            <a:custGeom>
              <a:avLst/>
              <a:gdLst>
                <a:gd name="T0" fmla="*/ 0 w 11"/>
                <a:gd name="T1" fmla="*/ 49 h 54"/>
                <a:gd name="T2" fmla="*/ 0 w 11"/>
                <a:gd name="T3" fmla="*/ 5 h 54"/>
                <a:gd name="T4" fmla="*/ 6 w 11"/>
                <a:gd name="T5" fmla="*/ 0 h 54"/>
                <a:gd name="T6" fmla="*/ 11 w 11"/>
                <a:gd name="T7" fmla="*/ 5 h 54"/>
                <a:gd name="T8" fmla="*/ 11 w 11"/>
                <a:gd name="T9" fmla="*/ 49 h 54"/>
                <a:gd name="T10" fmla="*/ 6 w 11"/>
                <a:gd name="T11" fmla="*/ 54 h 54"/>
                <a:gd name="T12" fmla="*/ 0 w 11"/>
                <a:gd name="T13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54">
                  <a:moveTo>
                    <a:pt x="0" y="49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1" y="2"/>
                    <a:pt x="11" y="5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52"/>
                    <a:pt x="9" y="54"/>
                    <a:pt x="6" y="54"/>
                  </a:cubicBezTo>
                  <a:cubicBezTo>
                    <a:pt x="3" y="54"/>
                    <a:pt x="0" y="52"/>
                    <a:pt x="0" y="49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00">
              <a:extLst>
                <a:ext uri="{FF2B5EF4-FFF2-40B4-BE49-F238E27FC236}">
                  <a16:creationId xmlns:a16="http://schemas.microsoft.com/office/drawing/2014/main" id="{44E8C1DC-C79D-4572-B23E-54132FCDD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114" y="5253638"/>
              <a:ext cx="622467" cy="253205"/>
            </a:xfrm>
            <a:custGeom>
              <a:avLst/>
              <a:gdLst>
                <a:gd name="T0" fmla="*/ 6 w 25"/>
                <a:gd name="T1" fmla="*/ 10 h 10"/>
                <a:gd name="T2" fmla="*/ 19 w 25"/>
                <a:gd name="T3" fmla="*/ 10 h 10"/>
                <a:gd name="T4" fmla="*/ 25 w 25"/>
                <a:gd name="T5" fmla="*/ 5 h 10"/>
                <a:gd name="T6" fmla="*/ 19 w 25"/>
                <a:gd name="T7" fmla="*/ 0 h 10"/>
                <a:gd name="T8" fmla="*/ 6 w 25"/>
                <a:gd name="T9" fmla="*/ 0 h 10"/>
                <a:gd name="T10" fmla="*/ 0 w 25"/>
                <a:gd name="T11" fmla="*/ 5 h 10"/>
                <a:gd name="T12" fmla="*/ 6 w 25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10">
                  <a:moveTo>
                    <a:pt x="6" y="10"/>
                  </a:move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5" y="8"/>
                    <a:pt x="25" y="5"/>
                  </a:cubicBezTo>
                  <a:cubicBezTo>
                    <a:pt x="25" y="2"/>
                    <a:pt x="22" y="0"/>
                    <a:pt x="19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01">
              <a:extLst>
                <a:ext uri="{FF2B5EF4-FFF2-40B4-BE49-F238E27FC236}">
                  <a16:creationId xmlns:a16="http://schemas.microsoft.com/office/drawing/2014/main" id="{5479E892-A7F7-4CD7-9B07-261EB4B2E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114" y="4156403"/>
              <a:ext cx="274306" cy="1350439"/>
            </a:xfrm>
            <a:custGeom>
              <a:avLst/>
              <a:gdLst>
                <a:gd name="T0" fmla="*/ 0 w 11"/>
                <a:gd name="T1" fmla="*/ 5 h 54"/>
                <a:gd name="T2" fmla="*/ 0 w 11"/>
                <a:gd name="T3" fmla="*/ 49 h 54"/>
                <a:gd name="T4" fmla="*/ 6 w 11"/>
                <a:gd name="T5" fmla="*/ 54 h 54"/>
                <a:gd name="T6" fmla="*/ 11 w 11"/>
                <a:gd name="T7" fmla="*/ 49 h 54"/>
                <a:gd name="T8" fmla="*/ 11 w 11"/>
                <a:gd name="T9" fmla="*/ 5 h 54"/>
                <a:gd name="T10" fmla="*/ 6 w 11"/>
                <a:gd name="T11" fmla="*/ 0 h 54"/>
                <a:gd name="T12" fmla="*/ 0 w 11"/>
                <a:gd name="T13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54">
                  <a:moveTo>
                    <a:pt x="0" y="5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2"/>
                    <a:pt x="3" y="54"/>
                    <a:pt x="6" y="54"/>
                  </a:cubicBezTo>
                  <a:cubicBezTo>
                    <a:pt x="8" y="54"/>
                    <a:pt x="11" y="52"/>
                    <a:pt x="11" y="49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2"/>
                    <a:pt x="8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02">
              <a:extLst>
                <a:ext uri="{FF2B5EF4-FFF2-40B4-BE49-F238E27FC236}">
                  <a16:creationId xmlns:a16="http://schemas.microsoft.com/office/drawing/2014/main" id="{3CD2DA46-A910-4603-9386-64A1F67A5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784" y="4156403"/>
              <a:ext cx="907324" cy="1403192"/>
            </a:xfrm>
            <a:custGeom>
              <a:avLst/>
              <a:gdLst>
                <a:gd name="T0" fmla="*/ 33 w 36"/>
                <a:gd name="T1" fmla="*/ 8 h 56"/>
                <a:gd name="T2" fmla="*/ 28 w 36"/>
                <a:gd name="T3" fmla="*/ 13 h 56"/>
                <a:gd name="T4" fmla="*/ 19 w 36"/>
                <a:gd name="T5" fmla="*/ 11 h 56"/>
                <a:gd name="T6" fmla="*/ 13 w 36"/>
                <a:gd name="T7" fmla="*/ 15 h 56"/>
                <a:gd name="T8" fmla="*/ 35 w 36"/>
                <a:gd name="T9" fmla="*/ 39 h 56"/>
                <a:gd name="T10" fmla="*/ 16 w 36"/>
                <a:gd name="T11" fmla="*/ 55 h 56"/>
                <a:gd name="T12" fmla="*/ 0 w 36"/>
                <a:gd name="T13" fmla="*/ 46 h 56"/>
                <a:gd name="T14" fmla="*/ 5 w 36"/>
                <a:gd name="T15" fmla="*/ 41 h 56"/>
                <a:gd name="T16" fmla="*/ 16 w 36"/>
                <a:gd name="T17" fmla="*/ 44 h 56"/>
                <a:gd name="T18" fmla="*/ 24 w 36"/>
                <a:gd name="T19" fmla="*/ 38 h 56"/>
                <a:gd name="T20" fmla="*/ 2 w 36"/>
                <a:gd name="T21" fmla="*/ 16 h 56"/>
                <a:gd name="T22" fmla="*/ 20 w 36"/>
                <a:gd name="T23" fmla="*/ 0 h 56"/>
                <a:gd name="T24" fmla="*/ 33 w 36"/>
                <a:gd name="T25" fmla="*/ 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56">
                  <a:moveTo>
                    <a:pt x="33" y="8"/>
                  </a:moveTo>
                  <a:cubicBezTo>
                    <a:pt x="33" y="11"/>
                    <a:pt x="31" y="14"/>
                    <a:pt x="28" y="13"/>
                  </a:cubicBezTo>
                  <a:cubicBezTo>
                    <a:pt x="25" y="13"/>
                    <a:pt x="23" y="11"/>
                    <a:pt x="19" y="11"/>
                  </a:cubicBezTo>
                  <a:cubicBezTo>
                    <a:pt x="16" y="11"/>
                    <a:pt x="13" y="12"/>
                    <a:pt x="13" y="15"/>
                  </a:cubicBezTo>
                  <a:cubicBezTo>
                    <a:pt x="13" y="23"/>
                    <a:pt x="36" y="19"/>
                    <a:pt x="35" y="39"/>
                  </a:cubicBezTo>
                  <a:cubicBezTo>
                    <a:pt x="34" y="49"/>
                    <a:pt x="26" y="56"/>
                    <a:pt x="16" y="55"/>
                  </a:cubicBezTo>
                  <a:cubicBezTo>
                    <a:pt x="11" y="55"/>
                    <a:pt x="0" y="53"/>
                    <a:pt x="0" y="46"/>
                  </a:cubicBezTo>
                  <a:cubicBezTo>
                    <a:pt x="1" y="43"/>
                    <a:pt x="2" y="41"/>
                    <a:pt x="5" y="41"/>
                  </a:cubicBezTo>
                  <a:cubicBezTo>
                    <a:pt x="8" y="41"/>
                    <a:pt x="12" y="44"/>
                    <a:pt x="16" y="44"/>
                  </a:cubicBezTo>
                  <a:cubicBezTo>
                    <a:pt x="21" y="45"/>
                    <a:pt x="23" y="42"/>
                    <a:pt x="24" y="38"/>
                  </a:cubicBezTo>
                  <a:cubicBezTo>
                    <a:pt x="24" y="29"/>
                    <a:pt x="1" y="34"/>
                    <a:pt x="2" y="16"/>
                  </a:cubicBezTo>
                  <a:cubicBezTo>
                    <a:pt x="3" y="6"/>
                    <a:pt x="11" y="0"/>
                    <a:pt x="20" y="0"/>
                  </a:cubicBezTo>
                  <a:cubicBezTo>
                    <a:pt x="24" y="0"/>
                    <a:pt x="33" y="2"/>
                    <a:pt x="33" y="8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03">
              <a:extLst>
                <a:ext uri="{FF2B5EF4-FFF2-40B4-BE49-F238E27FC236}">
                  <a16:creationId xmlns:a16="http://schemas.microsoft.com/office/drawing/2014/main" id="{A4D56845-2523-4556-A4CE-DECD150FC9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0961" y="4156403"/>
              <a:ext cx="1044482" cy="1403192"/>
            </a:xfrm>
            <a:custGeom>
              <a:avLst/>
              <a:gdLst>
                <a:gd name="T0" fmla="*/ 21 w 42"/>
                <a:gd name="T1" fmla="*/ 56 h 56"/>
                <a:gd name="T2" fmla="*/ 0 w 42"/>
                <a:gd name="T3" fmla="*/ 28 h 56"/>
                <a:gd name="T4" fmla="*/ 21 w 42"/>
                <a:gd name="T5" fmla="*/ 0 h 56"/>
                <a:gd name="T6" fmla="*/ 42 w 42"/>
                <a:gd name="T7" fmla="*/ 28 h 56"/>
                <a:gd name="T8" fmla="*/ 21 w 42"/>
                <a:gd name="T9" fmla="*/ 56 h 56"/>
                <a:gd name="T10" fmla="*/ 21 w 42"/>
                <a:gd name="T11" fmla="*/ 10 h 56"/>
                <a:gd name="T12" fmla="*/ 10 w 42"/>
                <a:gd name="T13" fmla="*/ 28 h 56"/>
                <a:gd name="T14" fmla="*/ 21 w 42"/>
                <a:gd name="T15" fmla="*/ 45 h 56"/>
                <a:gd name="T16" fmla="*/ 32 w 42"/>
                <a:gd name="T17" fmla="*/ 28 h 56"/>
                <a:gd name="T18" fmla="*/ 21 w 42"/>
                <a:gd name="T19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6">
                  <a:moveTo>
                    <a:pt x="21" y="56"/>
                  </a:moveTo>
                  <a:cubicBezTo>
                    <a:pt x="9" y="56"/>
                    <a:pt x="0" y="43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33" y="0"/>
                    <a:pt x="42" y="12"/>
                    <a:pt x="42" y="28"/>
                  </a:cubicBezTo>
                  <a:cubicBezTo>
                    <a:pt x="42" y="43"/>
                    <a:pt x="33" y="56"/>
                    <a:pt x="21" y="56"/>
                  </a:cubicBezTo>
                  <a:close/>
                  <a:moveTo>
                    <a:pt x="21" y="10"/>
                  </a:moveTo>
                  <a:cubicBezTo>
                    <a:pt x="15" y="10"/>
                    <a:pt x="10" y="18"/>
                    <a:pt x="10" y="28"/>
                  </a:cubicBezTo>
                  <a:cubicBezTo>
                    <a:pt x="10" y="37"/>
                    <a:pt x="15" y="45"/>
                    <a:pt x="21" y="45"/>
                  </a:cubicBezTo>
                  <a:cubicBezTo>
                    <a:pt x="27" y="45"/>
                    <a:pt x="32" y="37"/>
                    <a:pt x="32" y="28"/>
                  </a:cubicBezTo>
                  <a:cubicBezTo>
                    <a:pt x="32" y="18"/>
                    <a:pt x="27" y="10"/>
                    <a:pt x="21" y="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04">
              <a:extLst>
                <a:ext uri="{FF2B5EF4-FFF2-40B4-BE49-F238E27FC236}">
                  <a16:creationId xmlns:a16="http://schemas.microsoft.com/office/drawing/2014/main" id="{ABC2E2FC-1867-4A3E-A991-F1E2C9CA3B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2238" y="4156403"/>
              <a:ext cx="1055033" cy="1403192"/>
            </a:xfrm>
            <a:custGeom>
              <a:avLst/>
              <a:gdLst>
                <a:gd name="T0" fmla="*/ 21 w 42"/>
                <a:gd name="T1" fmla="*/ 56 h 56"/>
                <a:gd name="T2" fmla="*/ 0 w 42"/>
                <a:gd name="T3" fmla="*/ 28 h 56"/>
                <a:gd name="T4" fmla="*/ 21 w 42"/>
                <a:gd name="T5" fmla="*/ 0 h 56"/>
                <a:gd name="T6" fmla="*/ 42 w 42"/>
                <a:gd name="T7" fmla="*/ 28 h 56"/>
                <a:gd name="T8" fmla="*/ 21 w 42"/>
                <a:gd name="T9" fmla="*/ 56 h 56"/>
                <a:gd name="T10" fmla="*/ 21 w 42"/>
                <a:gd name="T11" fmla="*/ 10 h 56"/>
                <a:gd name="T12" fmla="*/ 10 w 42"/>
                <a:gd name="T13" fmla="*/ 28 h 56"/>
                <a:gd name="T14" fmla="*/ 21 w 42"/>
                <a:gd name="T15" fmla="*/ 45 h 56"/>
                <a:gd name="T16" fmla="*/ 32 w 42"/>
                <a:gd name="T17" fmla="*/ 28 h 56"/>
                <a:gd name="T18" fmla="*/ 21 w 42"/>
                <a:gd name="T19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6">
                  <a:moveTo>
                    <a:pt x="21" y="56"/>
                  </a:moveTo>
                  <a:cubicBezTo>
                    <a:pt x="9" y="56"/>
                    <a:pt x="0" y="43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33" y="0"/>
                    <a:pt x="42" y="12"/>
                    <a:pt x="42" y="28"/>
                  </a:cubicBezTo>
                  <a:cubicBezTo>
                    <a:pt x="42" y="43"/>
                    <a:pt x="33" y="56"/>
                    <a:pt x="21" y="56"/>
                  </a:cubicBezTo>
                  <a:close/>
                  <a:moveTo>
                    <a:pt x="21" y="10"/>
                  </a:moveTo>
                  <a:cubicBezTo>
                    <a:pt x="15" y="10"/>
                    <a:pt x="10" y="18"/>
                    <a:pt x="10" y="28"/>
                  </a:cubicBezTo>
                  <a:cubicBezTo>
                    <a:pt x="10" y="37"/>
                    <a:pt x="15" y="45"/>
                    <a:pt x="21" y="45"/>
                  </a:cubicBezTo>
                  <a:cubicBezTo>
                    <a:pt x="27" y="45"/>
                    <a:pt x="32" y="37"/>
                    <a:pt x="32" y="28"/>
                  </a:cubicBezTo>
                  <a:cubicBezTo>
                    <a:pt x="32" y="18"/>
                    <a:pt x="27" y="10"/>
                    <a:pt x="21" y="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3559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135C31-3321-4674-9F75-B538FAF7C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8E34D-6D1C-49E7-9FFE-1B7817DB9F71}"/>
              </a:ext>
            </a:extLst>
          </p:cNvPr>
          <p:cNvSpPr txBox="1"/>
          <p:nvPr/>
        </p:nvSpPr>
        <p:spPr>
          <a:xfrm>
            <a:off x="1167376" y="3139138"/>
            <a:ext cx="1353766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de-DE" sz="3600" dirty="0">
                <a:solidFill>
                  <a:srgbClr val="7F7F7F"/>
                </a:solidFill>
              </a:rPr>
              <a:t>Referenzen auf Meraki Landingpage  </a:t>
            </a:r>
          </a:p>
          <a:p>
            <a:pPr marL="576000"/>
            <a:r>
              <a:rPr lang="de-DE" sz="2800" i="1" dirty="0">
                <a:solidFill>
                  <a:srgbClr val="7F7F7F"/>
                </a:solidFill>
                <a:hlinkClick r:id="rId2"/>
              </a:rPr>
              <a:t>https://meraki.cisco.com/de-de/industries/primary-education/</a:t>
            </a:r>
            <a:r>
              <a:rPr lang="de-DE" sz="2800" i="1" dirty="0">
                <a:solidFill>
                  <a:srgbClr val="7F7F7F"/>
                </a:solidFill>
              </a:rPr>
              <a:t> </a:t>
            </a:r>
          </a:p>
          <a:p>
            <a:endParaRPr lang="de-DE" sz="2000" dirty="0">
              <a:solidFill>
                <a:srgbClr val="7F7F7F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rgbClr val="7F7F7F"/>
                </a:solidFill>
              </a:rPr>
              <a:t>Kampagnen Webseite #Wirmachendigitalisierungeinfach</a:t>
            </a:r>
            <a:br>
              <a:rPr lang="de-DE" sz="2400" dirty="0">
                <a:solidFill>
                  <a:srgbClr val="7F7F7F"/>
                </a:solidFill>
              </a:rPr>
            </a:br>
            <a:r>
              <a:rPr lang="de-DE" sz="2800" i="1" dirty="0">
                <a:solidFill>
                  <a:srgbClr val="7F7F7F"/>
                </a:solidFill>
                <a:hlinkClick r:id="rId3"/>
              </a:rPr>
              <a:t>https://www.wirmachendigitalisierungeinfach.de</a:t>
            </a:r>
            <a:endParaRPr lang="de-DE" sz="2800" i="1" dirty="0">
              <a:solidFill>
                <a:srgbClr val="7F7F7F"/>
              </a:solidFill>
            </a:endParaRPr>
          </a:p>
          <a:p>
            <a:endParaRPr lang="de-DE" sz="2000" dirty="0">
              <a:solidFill>
                <a:srgbClr val="7F7F7F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rgbClr val="7F7F7F"/>
                </a:solidFill>
              </a:rPr>
              <a:t>Cisco Sales Connect </a:t>
            </a:r>
          </a:p>
          <a:p>
            <a:pPr marL="576000"/>
            <a:r>
              <a:rPr lang="de-DE" sz="2800" i="1" dirty="0">
                <a:solidFill>
                  <a:srgbClr val="7F7F7F"/>
                </a:solidFill>
                <a:hlinkClick r:id="rId4"/>
              </a:rPr>
              <a:t>https://salesconnect.cisco.com/#/briefcase-details/P1611934253008458</a:t>
            </a:r>
            <a:r>
              <a:rPr lang="de-DE" sz="2800" i="1" dirty="0">
                <a:solidFill>
                  <a:srgbClr val="7F7F7F"/>
                </a:solidFill>
              </a:rPr>
              <a:t> </a:t>
            </a:r>
            <a:br>
              <a:rPr lang="de-DE" sz="3600" dirty="0">
                <a:solidFill>
                  <a:srgbClr val="7F7F7F"/>
                </a:solidFill>
              </a:rPr>
            </a:br>
            <a:endParaRPr lang="de-DE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13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2205"/>
          <p:cNvSpPr/>
          <p:nvPr/>
        </p:nvSpPr>
        <p:spPr>
          <a:xfrm>
            <a:off x="14155119" y="2948216"/>
            <a:ext cx="10228888" cy="7819573"/>
          </a:xfrm>
          <a:custGeom>
            <a:avLst/>
            <a:gdLst/>
            <a:ahLst/>
            <a:cxnLst/>
            <a:rect l="l" t="t" r="r" b="b"/>
            <a:pathLst>
              <a:path w="4180113" h="2932340">
                <a:moveTo>
                  <a:pt x="0" y="1466169"/>
                </a:moveTo>
                <a:lnTo>
                  <a:pt x="0" y="1466170"/>
                </a:lnTo>
                <a:close/>
                <a:moveTo>
                  <a:pt x="1466170" y="0"/>
                </a:moveTo>
                <a:lnTo>
                  <a:pt x="4180113" y="0"/>
                </a:lnTo>
                <a:lnTo>
                  <a:pt x="4180113" y="2932340"/>
                </a:lnTo>
                <a:lnTo>
                  <a:pt x="1466170" y="2932339"/>
                </a:lnTo>
                <a:cubicBezTo>
                  <a:pt x="656427" y="2932339"/>
                  <a:pt x="0" y="2275912"/>
                  <a:pt x="0" y="1466170"/>
                </a:cubicBezTo>
                <a:cubicBezTo>
                  <a:pt x="0" y="656427"/>
                  <a:pt x="656427" y="0"/>
                  <a:pt x="1466170" y="0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2438372">
              <a:defRPr/>
            </a:pPr>
            <a:endParaRPr lang="en-US" sz="9600" kern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ED135A8-28D8-49B3-8B81-AE92CF5139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Der DigitalPakt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A4B6A64-E10B-4C8E-BCDA-86FC126FDE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E4471"/>
              </a:clrFrom>
              <a:clrTo>
                <a:srgbClr val="1E44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975" y="3783674"/>
            <a:ext cx="6148651" cy="614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1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1C789F-E564-4376-AA86-E9AD4BFF8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376" y="566623"/>
            <a:ext cx="22254635" cy="1951565"/>
          </a:xfrm>
        </p:spPr>
        <p:txBody>
          <a:bodyPr/>
          <a:lstStyle/>
          <a:p>
            <a:r>
              <a:rPr lang="de-DE" dirty="0">
                <a:solidFill>
                  <a:srgbClr val="005073"/>
                </a:solidFill>
              </a:rPr>
              <a:t>DigitalPakt Deutschland </a:t>
            </a:r>
            <a:r>
              <a:rPr lang="de-DE" sz="3733" dirty="0">
                <a:solidFill>
                  <a:srgbClr val="005073"/>
                </a:solidFill>
              </a:rPr>
              <a:t>Laufzeit 2019 - 2024</a:t>
            </a:r>
            <a:endParaRPr lang="de-DE" dirty="0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43BF38C0-8B13-4616-A557-9D2988C0D0EA}"/>
              </a:ext>
            </a:extLst>
          </p:cNvPr>
          <p:cNvSpPr/>
          <p:nvPr/>
        </p:nvSpPr>
        <p:spPr>
          <a:xfrm>
            <a:off x="7267208" y="9767857"/>
            <a:ext cx="7647168" cy="2120995"/>
          </a:xfrm>
          <a:prstGeom prst="trapezoid">
            <a:avLst>
              <a:gd name="adj" fmla="val 5091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 fontAlgn="base">
              <a:spcBef>
                <a:spcPct val="0"/>
              </a:spcBef>
              <a:spcAft>
                <a:spcPct val="0"/>
              </a:spcAft>
            </a:pPr>
            <a:endParaRPr lang="de-DE" sz="4800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3D76E7-18EC-4E72-8AEC-96EE3568B7AE}"/>
              </a:ext>
            </a:extLst>
          </p:cNvPr>
          <p:cNvSpPr/>
          <p:nvPr/>
        </p:nvSpPr>
        <p:spPr>
          <a:xfrm>
            <a:off x="8483342" y="10212798"/>
            <a:ext cx="521488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215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latin typeface="CiscoSansTT ExtraLight"/>
                <a:ea typeface="ＭＳ Ｐゴシック" charset="0"/>
              </a:rPr>
              <a:t>1. Technische </a:t>
            </a:r>
            <a:r>
              <a:rPr lang="en-US" sz="3200" dirty="0" err="1">
                <a:solidFill>
                  <a:srgbClr val="FFFFFF"/>
                </a:solidFill>
                <a:latin typeface="CiscoSansTT ExtraLight"/>
                <a:ea typeface="ＭＳ Ｐゴシック" charset="0"/>
              </a:rPr>
              <a:t>Ausstattung</a:t>
            </a:r>
            <a:r>
              <a:rPr lang="en-US" sz="3200" dirty="0">
                <a:solidFill>
                  <a:srgbClr val="FFFFFF"/>
                </a:solidFill>
                <a:latin typeface="CiscoSansTT ExtraLight"/>
                <a:ea typeface="ＭＳ Ｐゴシック" charset="0"/>
              </a:rPr>
              <a:t> </a:t>
            </a:r>
          </a:p>
          <a:p>
            <a:pPr algn="ctr" defTabSz="1219215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latin typeface="CiscoSansTT ExtraLight"/>
                <a:ea typeface="ＭＳ Ｐゴシック" charset="0"/>
              </a:rPr>
              <a:t>der </a:t>
            </a:r>
            <a:r>
              <a:rPr lang="en-US" sz="3200" dirty="0" err="1">
                <a:solidFill>
                  <a:srgbClr val="FFFFFF"/>
                </a:solidFill>
                <a:latin typeface="CiscoSansTT ExtraLight"/>
                <a:ea typeface="ＭＳ Ｐゴシック" charset="0"/>
              </a:rPr>
              <a:t>Schulen</a:t>
            </a:r>
            <a:endParaRPr lang="en-US" sz="3200" dirty="0">
              <a:solidFill>
                <a:srgbClr val="FFFFFF"/>
              </a:solidFill>
              <a:latin typeface="CiscoSansTT ExtraLight"/>
              <a:ea typeface="ＭＳ Ｐゴシック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657C30-1340-43E7-B129-D8651600D449}"/>
              </a:ext>
            </a:extLst>
          </p:cNvPr>
          <p:cNvSpPr/>
          <p:nvPr/>
        </p:nvSpPr>
        <p:spPr>
          <a:xfrm>
            <a:off x="11365207" y="4487544"/>
            <a:ext cx="35902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215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3. </a:t>
            </a:r>
            <a:r>
              <a:rPr lang="en-US" sz="3200" dirty="0" err="1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Nachhaltige</a:t>
            </a:r>
            <a:r>
              <a:rPr lang="en-US" sz="3200" dirty="0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 </a:t>
            </a:r>
            <a:r>
              <a:rPr lang="en-US" sz="3200" dirty="0" err="1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Qualifizierung</a:t>
            </a:r>
            <a:r>
              <a:rPr lang="en-US" sz="3200" dirty="0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 </a:t>
            </a:r>
          </a:p>
          <a:p>
            <a:pPr algn="r" defTabSz="1219215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von </a:t>
            </a:r>
            <a:r>
              <a:rPr lang="en-US" sz="3200" dirty="0" err="1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Lehrkräften</a:t>
            </a:r>
            <a:endParaRPr lang="en-US" sz="3200" dirty="0">
              <a:solidFill>
                <a:srgbClr val="282828"/>
              </a:solidFill>
              <a:latin typeface="CiscoSansTT ExtraLight"/>
              <a:ea typeface="ＭＳ Ｐゴシック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82F65F-F95B-42DB-A635-14EFFAA65A0F}"/>
              </a:ext>
            </a:extLst>
          </p:cNvPr>
          <p:cNvSpPr txBox="1"/>
          <p:nvPr/>
        </p:nvSpPr>
        <p:spPr>
          <a:xfrm>
            <a:off x="7558988" y="3218576"/>
            <a:ext cx="796394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15" fontAlgn="base">
              <a:spcBef>
                <a:spcPct val="0"/>
              </a:spcBef>
              <a:spcAft>
                <a:spcPct val="0"/>
              </a:spcAft>
            </a:pPr>
            <a:r>
              <a:rPr lang="de-DE" sz="4267" dirty="0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Was soll erreicht werden?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A8DEFFF-7B84-4220-955B-869E92CD80F6}"/>
              </a:ext>
            </a:extLst>
          </p:cNvPr>
          <p:cNvGrpSpPr/>
          <p:nvPr/>
        </p:nvGrpSpPr>
        <p:grpSpPr>
          <a:xfrm>
            <a:off x="1443727" y="7704609"/>
            <a:ext cx="2383485" cy="1417267"/>
            <a:chOff x="1502088" y="2909054"/>
            <a:chExt cx="990388" cy="545984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B8FB901E-4649-4580-B025-6BA11BA6A58F}"/>
                </a:ext>
              </a:extLst>
            </p:cNvPr>
            <p:cNvSpPr/>
            <p:nvPr/>
          </p:nvSpPr>
          <p:spPr>
            <a:xfrm>
              <a:off x="1620326" y="2944630"/>
              <a:ext cx="762107" cy="36063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de-DE" sz="4800" dirty="0">
                <a:solidFill>
                  <a:srgbClr val="005073"/>
                </a:solidFill>
                <a:latin typeface="CiscoSansTT ExtraLight"/>
              </a:endParaRPr>
            </a:p>
          </p:txBody>
        </p:sp>
        <p:sp>
          <p:nvSpPr>
            <p:cNvPr id="28" name="Freeform 294">
              <a:extLst>
                <a:ext uri="{FF2B5EF4-FFF2-40B4-BE49-F238E27FC236}">
                  <a16:creationId xmlns:a16="http://schemas.microsoft.com/office/drawing/2014/main" id="{8EF95592-B00F-491F-B3DC-04EEF6D6D0A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02088" y="3395784"/>
              <a:ext cx="990388" cy="59254"/>
            </a:xfrm>
            <a:custGeom>
              <a:avLst/>
              <a:gdLst>
                <a:gd name="T0" fmla="*/ 288 w 297"/>
                <a:gd name="T1" fmla="*/ 18 h 18"/>
                <a:gd name="T2" fmla="*/ 10 w 297"/>
                <a:gd name="T3" fmla="*/ 18 h 18"/>
                <a:gd name="T4" fmla="*/ 0 w 297"/>
                <a:gd name="T5" fmla="*/ 9 h 18"/>
                <a:gd name="T6" fmla="*/ 10 w 297"/>
                <a:gd name="T7" fmla="*/ 0 h 18"/>
                <a:gd name="T8" fmla="*/ 288 w 297"/>
                <a:gd name="T9" fmla="*/ 0 h 18"/>
                <a:gd name="T10" fmla="*/ 297 w 297"/>
                <a:gd name="T11" fmla="*/ 9 h 18"/>
                <a:gd name="T12" fmla="*/ 288 w 297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8">
                  <a:moveTo>
                    <a:pt x="288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3" y="0"/>
                    <a:pt x="297" y="4"/>
                    <a:pt x="297" y="9"/>
                  </a:cubicBezTo>
                  <a:cubicBezTo>
                    <a:pt x="297" y="14"/>
                    <a:pt x="293" y="18"/>
                    <a:pt x="288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Freeform 295">
              <a:extLst>
                <a:ext uri="{FF2B5EF4-FFF2-40B4-BE49-F238E27FC236}">
                  <a16:creationId xmlns:a16="http://schemas.microsoft.com/office/drawing/2014/main" id="{2696887A-0C74-4EFE-BC4C-B442B492CCC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612132" y="2909054"/>
              <a:ext cx="770301" cy="433119"/>
            </a:xfrm>
            <a:custGeom>
              <a:avLst/>
              <a:gdLst>
                <a:gd name="T0" fmla="*/ 216 w 231"/>
                <a:gd name="T1" fmla="*/ 11 h 130"/>
                <a:gd name="T2" fmla="*/ 221 w 231"/>
                <a:gd name="T3" fmla="*/ 16 h 130"/>
                <a:gd name="T4" fmla="*/ 221 w 231"/>
                <a:gd name="T5" fmla="*/ 115 h 130"/>
                <a:gd name="T6" fmla="*/ 216 w 231"/>
                <a:gd name="T7" fmla="*/ 120 h 130"/>
                <a:gd name="T8" fmla="*/ 15 w 231"/>
                <a:gd name="T9" fmla="*/ 120 h 130"/>
                <a:gd name="T10" fmla="*/ 10 w 231"/>
                <a:gd name="T11" fmla="*/ 115 h 130"/>
                <a:gd name="T12" fmla="*/ 10 w 231"/>
                <a:gd name="T13" fmla="*/ 16 h 130"/>
                <a:gd name="T14" fmla="*/ 15 w 231"/>
                <a:gd name="T15" fmla="*/ 11 h 130"/>
                <a:gd name="T16" fmla="*/ 216 w 231"/>
                <a:gd name="T17" fmla="*/ 11 h 130"/>
                <a:gd name="T18" fmla="*/ 216 w 231"/>
                <a:gd name="T19" fmla="*/ 0 h 130"/>
                <a:gd name="T20" fmla="*/ 15 w 231"/>
                <a:gd name="T21" fmla="*/ 0 h 130"/>
                <a:gd name="T22" fmla="*/ 0 w 231"/>
                <a:gd name="T23" fmla="*/ 16 h 130"/>
                <a:gd name="T24" fmla="*/ 0 w 231"/>
                <a:gd name="T25" fmla="*/ 115 h 130"/>
                <a:gd name="T26" fmla="*/ 15 w 231"/>
                <a:gd name="T27" fmla="*/ 130 h 130"/>
                <a:gd name="T28" fmla="*/ 216 w 231"/>
                <a:gd name="T29" fmla="*/ 130 h 130"/>
                <a:gd name="T30" fmla="*/ 231 w 231"/>
                <a:gd name="T31" fmla="*/ 115 h 130"/>
                <a:gd name="T32" fmla="*/ 231 w 231"/>
                <a:gd name="T33" fmla="*/ 16 h 130"/>
                <a:gd name="T34" fmla="*/ 216 w 231"/>
                <a:gd name="T3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1" h="130">
                  <a:moveTo>
                    <a:pt x="216" y="11"/>
                  </a:moveTo>
                  <a:cubicBezTo>
                    <a:pt x="219" y="11"/>
                    <a:pt x="221" y="13"/>
                    <a:pt x="221" y="16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8"/>
                    <a:pt x="219" y="120"/>
                    <a:pt x="216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2" y="120"/>
                    <a:pt x="10" y="118"/>
                    <a:pt x="10" y="1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3"/>
                    <a:pt x="12" y="11"/>
                    <a:pt x="15" y="11"/>
                  </a:cubicBezTo>
                  <a:cubicBezTo>
                    <a:pt x="216" y="11"/>
                    <a:pt x="216" y="11"/>
                    <a:pt x="216" y="11"/>
                  </a:cubicBezTo>
                  <a:moveTo>
                    <a:pt x="2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3"/>
                    <a:pt x="7" y="130"/>
                    <a:pt x="15" y="130"/>
                  </a:cubicBezTo>
                  <a:cubicBezTo>
                    <a:pt x="216" y="130"/>
                    <a:pt x="216" y="130"/>
                    <a:pt x="216" y="130"/>
                  </a:cubicBezTo>
                  <a:cubicBezTo>
                    <a:pt x="224" y="130"/>
                    <a:pt x="231" y="123"/>
                    <a:pt x="231" y="115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31" y="7"/>
                    <a:pt x="224" y="0"/>
                    <a:pt x="21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60A9B9-5539-440D-9DB2-364A4C3C340A}"/>
              </a:ext>
            </a:extLst>
          </p:cNvPr>
          <p:cNvGrpSpPr>
            <a:grpSpLocks noChangeAspect="1"/>
          </p:cNvGrpSpPr>
          <p:nvPr/>
        </p:nvGrpSpPr>
        <p:grpSpPr>
          <a:xfrm>
            <a:off x="1616652" y="6017643"/>
            <a:ext cx="763139" cy="1353664"/>
            <a:chOff x="839748" y="3892512"/>
            <a:chExt cx="167995" cy="297991"/>
          </a:xfrm>
        </p:grpSpPr>
        <p:sp>
          <p:nvSpPr>
            <p:cNvPr id="31" name="Freeform 307">
              <a:extLst>
                <a:ext uri="{FF2B5EF4-FFF2-40B4-BE49-F238E27FC236}">
                  <a16:creationId xmlns:a16="http://schemas.microsoft.com/office/drawing/2014/main" id="{B991901B-8020-40E4-B010-3033BA1E4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48" y="3892512"/>
              <a:ext cx="167995" cy="297991"/>
            </a:xfrm>
            <a:custGeom>
              <a:avLst/>
              <a:gdLst>
                <a:gd name="T0" fmla="*/ 62 w 71"/>
                <a:gd name="T1" fmla="*/ 0 h 126"/>
                <a:gd name="T2" fmla="*/ 9 w 71"/>
                <a:gd name="T3" fmla="*/ 0 h 126"/>
                <a:gd name="T4" fmla="*/ 0 w 71"/>
                <a:gd name="T5" fmla="*/ 9 h 126"/>
                <a:gd name="T6" fmla="*/ 0 w 71"/>
                <a:gd name="T7" fmla="*/ 117 h 126"/>
                <a:gd name="T8" fmla="*/ 9 w 71"/>
                <a:gd name="T9" fmla="*/ 126 h 126"/>
                <a:gd name="T10" fmla="*/ 62 w 71"/>
                <a:gd name="T11" fmla="*/ 126 h 126"/>
                <a:gd name="T12" fmla="*/ 71 w 71"/>
                <a:gd name="T13" fmla="*/ 117 h 126"/>
                <a:gd name="T14" fmla="*/ 71 w 71"/>
                <a:gd name="T15" fmla="*/ 9 h 126"/>
                <a:gd name="T16" fmla="*/ 62 w 71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26">
                  <a:moveTo>
                    <a:pt x="6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2"/>
                    <a:pt x="4" y="126"/>
                    <a:pt x="9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7" y="126"/>
                    <a:pt x="71" y="122"/>
                    <a:pt x="71" y="117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Oval 308">
              <a:extLst>
                <a:ext uri="{FF2B5EF4-FFF2-40B4-BE49-F238E27FC236}">
                  <a16:creationId xmlns:a16="http://schemas.microsoft.com/office/drawing/2014/main" id="{1CB47BE0-51EF-4FAB-AB6B-4C5812906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746" y="4159501"/>
              <a:ext cx="18999" cy="18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" name="Freeform 309">
              <a:extLst>
                <a:ext uri="{FF2B5EF4-FFF2-40B4-BE49-F238E27FC236}">
                  <a16:creationId xmlns:a16="http://schemas.microsoft.com/office/drawing/2014/main" id="{551FB496-5F63-48AB-90C7-B0F86C72C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746" y="3909509"/>
              <a:ext cx="35999" cy="2000"/>
            </a:xfrm>
            <a:custGeom>
              <a:avLst/>
              <a:gdLst>
                <a:gd name="T0" fmla="*/ 15 w 15"/>
                <a:gd name="T1" fmla="*/ 1 h 1"/>
                <a:gd name="T2" fmla="*/ 0 w 15"/>
                <a:gd name="T3" fmla="*/ 1 h 1"/>
                <a:gd name="T4" fmla="*/ 0 w 15"/>
                <a:gd name="T5" fmla="*/ 1 h 1"/>
                <a:gd name="T6" fmla="*/ 0 w 15"/>
                <a:gd name="T7" fmla="*/ 0 h 1"/>
                <a:gd name="T8" fmla="*/ 15 w 15"/>
                <a:gd name="T9" fmla="*/ 0 h 1"/>
                <a:gd name="T10" fmla="*/ 15 w 15"/>
                <a:gd name="T11" fmla="*/ 1 h 1"/>
                <a:gd name="T12" fmla="*/ 15 w 15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">
                  <a:moveTo>
                    <a:pt x="15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Rectangle 310">
              <a:extLst>
                <a:ext uri="{FF2B5EF4-FFF2-40B4-BE49-F238E27FC236}">
                  <a16:creationId xmlns:a16="http://schemas.microsoft.com/office/drawing/2014/main" id="{CDBB7728-497C-48C6-9ADA-DA9145432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" name="Rectangle 311">
              <a:extLst>
                <a:ext uri="{FF2B5EF4-FFF2-40B4-BE49-F238E27FC236}">
                  <a16:creationId xmlns:a16="http://schemas.microsoft.com/office/drawing/2014/main" id="{6A46425C-F5AC-477E-B95C-1C5463786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D8436E7-2DDA-4E39-915B-1D6090AE1293}"/>
              </a:ext>
            </a:extLst>
          </p:cNvPr>
          <p:cNvGrpSpPr>
            <a:grpSpLocks noChangeAspect="1"/>
          </p:cNvGrpSpPr>
          <p:nvPr/>
        </p:nvGrpSpPr>
        <p:grpSpPr>
          <a:xfrm>
            <a:off x="2712589" y="5957727"/>
            <a:ext cx="1060832" cy="1404131"/>
            <a:chOff x="1631724" y="3365526"/>
            <a:chExt cx="342990" cy="453986"/>
          </a:xfrm>
        </p:grpSpPr>
        <p:sp>
          <p:nvSpPr>
            <p:cNvPr id="37" name="Freeform 312">
              <a:extLst>
                <a:ext uri="{FF2B5EF4-FFF2-40B4-BE49-F238E27FC236}">
                  <a16:creationId xmlns:a16="http://schemas.microsoft.com/office/drawing/2014/main" id="{1D4C1324-2D05-43A1-B710-2B2A3A77E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724" y="3365526"/>
              <a:ext cx="342990" cy="453986"/>
            </a:xfrm>
            <a:custGeom>
              <a:avLst/>
              <a:gdLst>
                <a:gd name="T0" fmla="*/ 132 w 145"/>
                <a:gd name="T1" fmla="*/ 0 h 192"/>
                <a:gd name="T2" fmla="*/ 13 w 145"/>
                <a:gd name="T3" fmla="*/ 0 h 192"/>
                <a:gd name="T4" fmla="*/ 0 w 145"/>
                <a:gd name="T5" fmla="*/ 13 h 192"/>
                <a:gd name="T6" fmla="*/ 0 w 145"/>
                <a:gd name="T7" fmla="*/ 180 h 192"/>
                <a:gd name="T8" fmla="*/ 13 w 145"/>
                <a:gd name="T9" fmla="*/ 192 h 192"/>
                <a:gd name="T10" fmla="*/ 132 w 145"/>
                <a:gd name="T11" fmla="*/ 192 h 192"/>
                <a:gd name="T12" fmla="*/ 145 w 145"/>
                <a:gd name="T13" fmla="*/ 180 h 192"/>
                <a:gd name="T14" fmla="*/ 145 w 145"/>
                <a:gd name="T15" fmla="*/ 13 h 192"/>
                <a:gd name="T16" fmla="*/ 132 w 145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92">
                  <a:moveTo>
                    <a:pt x="13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7"/>
                    <a:pt x="6" y="192"/>
                    <a:pt x="13" y="192"/>
                  </a:cubicBezTo>
                  <a:cubicBezTo>
                    <a:pt x="132" y="192"/>
                    <a:pt x="132" y="192"/>
                    <a:pt x="132" y="192"/>
                  </a:cubicBezTo>
                  <a:cubicBezTo>
                    <a:pt x="139" y="192"/>
                    <a:pt x="145" y="187"/>
                    <a:pt x="145" y="180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6"/>
                    <a:pt x="139" y="0"/>
                    <a:pt x="132" y="0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" name="Oval 313">
              <a:extLst>
                <a:ext uri="{FF2B5EF4-FFF2-40B4-BE49-F238E27FC236}">
                  <a16:creationId xmlns:a16="http://schemas.microsoft.com/office/drawing/2014/main" id="{3CE126C5-5987-4121-8D31-8940F3211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719" y="3753514"/>
              <a:ext cx="30999" cy="29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" name="Freeform 314">
              <a:extLst>
                <a:ext uri="{FF2B5EF4-FFF2-40B4-BE49-F238E27FC236}">
                  <a16:creationId xmlns:a16="http://schemas.microsoft.com/office/drawing/2014/main" id="{B2F9D756-8D8F-478D-949C-53FFC212E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5719" y="3590519"/>
              <a:ext cx="56998" cy="4000"/>
            </a:xfrm>
            <a:custGeom>
              <a:avLst/>
              <a:gdLst>
                <a:gd name="T0" fmla="*/ 23 w 24"/>
                <a:gd name="T1" fmla="*/ 2 h 2"/>
                <a:gd name="T2" fmla="*/ 1 w 24"/>
                <a:gd name="T3" fmla="*/ 2 h 2"/>
                <a:gd name="T4" fmla="*/ 0 w 24"/>
                <a:gd name="T5" fmla="*/ 1 h 2"/>
                <a:gd name="T6" fmla="*/ 1 w 24"/>
                <a:gd name="T7" fmla="*/ 0 h 2"/>
                <a:gd name="T8" fmla="*/ 23 w 24"/>
                <a:gd name="T9" fmla="*/ 0 h 2"/>
                <a:gd name="T10" fmla="*/ 24 w 24"/>
                <a:gd name="T11" fmla="*/ 1 h 2"/>
                <a:gd name="T12" fmla="*/ 23 w 2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">
                  <a:moveTo>
                    <a:pt x="23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4" y="1"/>
                  </a:cubicBezTo>
                  <a:cubicBezTo>
                    <a:pt x="24" y="2"/>
                    <a:pt x="23" y="2"/>
                    <a:pt x="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" name="Rectangle 315">
              <a:extLst>
                <a:ext uri="{FF2B5EF4-FFF2-40B4-BE49-F238E27FC236}">
                  <a16:creationId xmlns:a16="http://schemas.microsoft.com/office/drawing/2014/main" id="{126F1B29-4C19-4D9A-BEC5-E47556DFC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723" y="3426524"/>
              <a:ext cx="290991" cy="333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AE5BDFC6-9AAA-49B4-B3D2-ADF19B39F45A}"/>
              </a:ext>
            </a:extLst>
          </p:cNvPr>
          <p:cNvSpPr/>
          <p:nvPr/>
        </p:nvSpPr>
        <p:spPr>
          <a:xfrm>
            <a:off x="1385869" y="2802831"/>
            <a:ext cx="5003184" cy="271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15" fontAlgn="base">
              <a:spcBef>
                <a:spcPct val="0"/>
              </a:spcBef>
              <a:spcAft>
                <a:spcPct val="0"/>
              </a:spcAft>
            </a:pPr>
            <a:r>
              <a:rPr lang="de-DE" sz="3733" dirty="0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Der DigitalPakt Schule ist ein </a:t>
            </a:r>
            <a:r>
              <a:rPr lang="de-DE" sz="4800" b="1" dirty="0">
                <a:solidFill>
                  <a:srgbClr val="005073"/>
                </a:solidFill>
                <a:latin typeface="CiscoSansTT ExtraLight"/>
                <a:ea typeface="ＭＳ Ｐゴシック" charset="0"/>
              </a:rPr>
              <a:t>Infrastruktur-programm </a:t>
            </a:r>
            <a:endParaRPr lang="de-DE" sz="3733" b="1" dirty="0">
              <a:solidFill>
                <a:srgbClr val="005073"/>
              </a:solidFill>
              <a:latin typeface="CiscoSansTT ExtraLight"/>
              <a:ea typeface="ＭＳ Ｐゴシック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73BC5-CEA4-4DF9-82A4-F5D62EAE2690}"/>
              </a:ext>
            </a:extLst>
          </p:cNvPr>
          <p:cNvSpPr/>
          <p:nvPr/>
        </p:nvSpPr>
        <p:spPr>
          <a:xfrm>
            <a:off x="1431376" y="9356040"/>
            <a:ext cx="50031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15" fontAlgn="base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Maximal 20 % aller Fördermittel pro Schulträger dürfen für mobile Endgeräte aufgewendet werden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626AE0F-8060-4700-AF24-C47E855DFD68}"/>
              </a:ext>
            </a:extLst>
          </p:cNvPr>
          <p:cNvGrpSpPr/>
          <p:nvPr/>
        </p:nvGrpSpPr>
        <p:grpSpPr>
          <a:xfrm>
            <a:off x="4026815" y="7026116"/>
            <a:ext cx="672056" cy="989069"/>
            <a:chOff x="7526808" y="3312863"/>
            <a:chExt cx="252020" cy="418811"/>
          </a:xfrm>
          <a:solidFill>
            <a:schemeClr val="bg1"/>
          </a:solidFill>
        </p:grpSpPr>
        <p:sp>
          <p:nvSpPr>
            <p:cNvPr id="50" name="Freeform 80">
              <a:extLst>
                <a:ext uri="{FF2B5EF4-FFF2-40B4-BE49-F238E27FC236}">
                  <a16:creationId xmlns:a16="http://schemas.microsoft.com/office/drawing/2014/main" id="{67D03E21-B5D2-452D-B4C1-14252CEF3F90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>
              <a:off x="7532994" y="3310801"/>
              <a:ext cx="243772" cy="247896"/>
            </a:xfrm>
            <a:custGeom>
              <a:avLst/>
              <a:gdLst>
                <a:gd name="T0" fmla="*/ 224 w 224"/>
                <a:gd name="T1" fmla="*/ 218 h 228"/>
                <a:gd name="T2" fmla="*/ 223 w 224"/>
                <a:gd name="T3" fmla="*/ 219 h 228"/>
                <a:gd name="T4" fmla="*/ 210 w 224"/>
                <a:gd name="T5" fmla="*/ 228 h 228"/>
                <a:gd name="T6" fmla="*/ 223 w 224"/>
                <a:gd name="T7" fmla="*/ 219 h 228"/>
                <a:gd name="T8" fmla="*/ 224 w 224"/>
                <a:gd name="T9" fmla="*/ 218 h 228"/>
                <a:gd name="T10" fmla="*/ 224 w 224"/>
                <a:gd name="T11" fmla="*/ 218 h 228"/>
                <a:gd name="T12" fmla="*/ 224 w 224"/>
                <a:gd name="T13" fmla="*/ 218 h 228"/>
                <a:gd name="T14" fmla="*/ 48 w 224"/>
                <a:gd name="T15" fmla="*/ 0 h 228"/>
                <a:gd name="T16" fmla="*/ 17 w 224"/>
                <a:gd name="T17" fmla="*/ 13 h 228"/>
                <a:gd name="T18" fmla="*/ 17 w 224"/>
                <a:gd name="T19" fmla="*/ 13 h 228"/>
                <a:gd name="T20" fmla="*/ 17 w 224"/>
                <a:gd name="T21" fmla="*/ 13 h 228"/>
                <a:gd name="T22" fmla="*/ 13 w 224"/>
                <a:gd name="T23" fmla="*/ 17 h 228"/>
                <a:gd name="T24" fmla="*/ 17 w 224"/>
                <a:gd name="T25" fmla="*/ 74 h 228"/>
                <a:gd name="T26" fmla="*/ 113 w 224"/>
                <a:gd name="T27" fmla="*/ 170 h 228"/>
                <a:gd name="T28" fmla="*/ 161 w 224"/>
                <a:gd name="T29" fmla="*/ 218 h 228"/>
                <a:gd name="T30" fmla="*/ 149 w 224"/>
                <a:gd name="T31" fmla="*/ 188 h 228"/>
                <a:gd name="T32" fmla="*/ 149 w 224"/>
                <a:gd name="T33" fmla="*/ 188 h 228"/>
                <a:gd name="T34" fmla="*/ 149 w 224"/>
                <a:gd name="T35" fmla="*/ 84 h 228"/>
                <a:gd name="T36" fmla="*/ 149 w 224"/>
                <a:gd name="T37" fmla="*/ 84 h 228"/>
                <a:gd name="T38" fmla="*/ 78 w 224"/>
                <a:gd name="T39" fmla="*/ 13 h 228"/>
                <a:gd name="T40" fmla="*/ 78 w 224"/>
                <a:gd name="T41" fmla="*/ 13 h 228"/>
                <a:gd name="T42" fmla="*/ 48 w 224"/>
                <a:gd name="T43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4" h="228">
                  <a:moveTo>
                    <a:pt x="224" y="218"/>
                  </a:moveTo>
                  <a:cubicBezTo>
                    <a:pt x="223" y="219"/>
                    <a:pt x="223" y="219"/>
                    <a:pt x="223" y="219"/>
                  </a:cubicBezTo>
                  <a:cubicBezTo>
                    <a:pt x="219" y="223"/>
                    <a:pt x="215" y="226"/>
                    <a:pt x="210" y="228"/>
                  </a:cubicBezTo>
                  <a:cubicBezTo>
                    <a:pt x="215" y="226"/>
                    <a:pt x="219" y="223"/>
                    <a:pt x="223" y="219"/>
                  </a:cubicBezTo>
                  <a:cubicBezTo>
                    <a:pt x="224" y="218"/>
                    <a:pt x="224" y="218"/>
                    <a:pt x="224" y="218"/>
                  </a:cubicBezTo>
                  <a:cubicBezTo>
                    <a:pt x="224" y="218"/>
                    <a:pt x="224" y="218"/>
                    <a:pt x="224" y="218"/>
                  </a:cubicBezTo>
                  <a:cubicBezTo>
                    <a:pt x="224" y="218"/>
                    <a:pt x="224" y="218"/>
                    <a:pt x="224" y="218"/>
                  </a:cubicBezTo>
                  <a:moveTo>
                    <a:pt x="48" y="0"/>
                  </a:moveTo>
                  <a:cubicBezTo>
                    <a:pt x="37" y="0"/>
                    <a:pt x="25" y="4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6" y="14"/>
                    <a:pt x="14" y="16"/>
                    <a:pt x="13" y="17"/>
                  </a:cubicBezTo>
                  <a:cubicBezTo>
                    <a:pt x="0" y="34"/>
                    <a:pt x="2" y="59"/>
                    <a:pt x="17" y="74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61" y="218"/>
                    <a:pt x="161" y="218"/>
                    <a:pt x="161" y="218"/>
                  </a:cubicBezTo>
                  <a:cubicBezTo>
                    <a:pt x="153" y="209"/>
                    <a:pt x="149" y="199"/>
                    <a:pt x="149" y="188"/>
                  </a:cubicBezTo>
                  <a:cubicBezTo>
                    <a:pt x="149" y="188"/>
                    <a:pt x="149" y="188"/>
                    <a:pt x="149" y="188"/>
                  </a:cubicBezTo>
                  <a:cubicBezTo>
                    <a:pt x="149" y="84"/>
                    <a:pt x="149" y="84"/>
                    <a:pt x="149" y="84"/>
                  </a:cubicBezTo>
                  <a:cubicBezTo>
                    <a:pt x="149" y="84"/>
                    <a:pt x="149" y="84"/>
                    <a:pt x="149" y="84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0" y="4"/>
                    <a:pt x="59" y="0"/>
                    <a:pt x="48" y="0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1" name="Freeform 79">
              <a:extLst>
                <a:ext uri="{FF2B5EF4-FFF2-40B4-BE49-F238E27FC236}">
                  <a16:creationId xmlns:a16="http://schemas.microsoft.com/office/drawing/2014/main" id="{6D011411-A253-4E83-B827-5A0F07BF692A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>
              <a:off x="7524059" y="3315612"/>
              <a:ext cx="243772" cy="238273"/>
            </a:xfrm>
            <a:custGeom>
              <a:avLst/>
              <a:gdLst>
                <a:gd name="T0" fmla="*/ 224 w 224"/>
                <a:gd name="T1" fmla="*/ 205 h 219"/>
                <a:gd name="T2" fmla="*/ 224 w 224"/>
                <a:gd name="T3" fmla="*/ 205 h 219"/>
                <a:gd name="T4" fmla="*/ 223 w 224"/>
                <a:gd name="T5" fmla="*/ 206 h 219"/>
                <a:gd name="T6" fmla="*/ 210 w 224"/>
                <a:gd name="T7" fmla="*/ 215 h 219"/>
                <a:gd name="T8" fmla="*/ 200 w 224"/>
                <a:gd name="T9" fmla="*/ 218 h 219"/>
                <a:gd name="T10" fmla="*/ 193 w 224"/>
                <a:gd name="T11" fmla="*/ 219 h 219"/>
                <a:gd name="T12" fmla="*/ 192 w 224"/>
                <a:gd name="T13" fmla="*/ 219 h 219"/>
                <a:gd name="T14" fmla="*/ 193 w 224"/>
                <a:gd name="T15" fmla="*/ 219 h 219"/>
                <a:gd name="T16" fmla="*/ 223 w 224"/>
                <a:gd name="T17" fmla="*/ 206 h 219"/>
                <a:gd name="T18" fmla="*/ 223 w 224"/>
                <a:gd name="T19" fmla="*/ 206 h 219"/>
                <a:gd name="T20" fmla="*/ 224 w 224"/>
                <a:gd name="T21" fmla="*/ 205 h 219"/>
                <a:gd name="T22" fmla="*/ 13 w 224"/>
                <a:gd name="T23" fmla="*/ 4 h 219"/>
                <a:gd name="T24" fmla="*/ 17 w 224"/>
                <a:gd name="T25" fmla="*/ 61 h 219"/>
                <a:gd name="T26" fmla="*/ 113 w 224"/>
                <a:gd name="T27" fmla="*/ 157 h 219"/>
                <a:gd name="T28" fmla="*/ 17 w 224"/>
                <a:gd name="T29" fmla="*/ 61 h 219"/>
                <a:gd name="T30" fmla="*/ 13 w 224"/>
                <a:gd name="T31" fmla="*/ 4 h 219"/>
                <a:gd name="T32" fmla="*/ 78 w 224"/>
                <a:gd name="T33" fmla="*/ 0 h 219"/>
                <a:gd name="T34" fmla="*/ 78 w 224"/>
                <a:gd name="T35" fmla="*/ 0 h 219"/>
                <a:gd name="T36" fmla="*/ 149 w 224"/>
                <a:gd name="T37" fmla="*/ 71 h 219"/>
                <a:gd name="T38" fmla="*/ 78 w 224"/>
                <a:gd name="T39" fmla="*/ 0 h 219"/>
                <a:gd name="T40" fmla="*/ 78 w 224"/>
                <a:gd name="T41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4" h="219">
                  <a:moveTo>
                    <a:pt x="224" y="205"/>
                  </a:moveTo>
                  <a:cubicBezTo>
                    <a:pt x="224" y="205"/>
                    <a:pt x="224" y="205"/>
                    <a:pt x="224" y="205"/>
                  </a:cubicBezTo>
                  <a:cubicBezTo>
                    <a:pt x="223" y="206"/>
                    <a:pt x="223" y="206"/>
                    <a:pt x="223" y="206"/>
                  </a:cubicBezTo>
                  <a:cubicBezTo>
                    <a:pt x="219" y="210"/>
                    <a:pt x="215" y="213"/>
                    <a:pt x="210" y="215"/>
                  </a:cubicBezTo>
                  <a:cubicBezTo>
                    <a:pt x="207" y="216"/>
                    <a:pt x="204" y="217"/>
                    <a:pt x="200" y="218"/>
                  </a:cubicBezTo>
                  <a:cubicBezTo>
                    <a:pt x="198" y="218"/>
                    <a:pt x="195" y="219"/>
                    <a:pt x="193" y="219"/>
                  </a:cubicBezTo>
                  <a:cubicBezTo>
                    <a:pt x="193" y="219"/>
                    <a:pt x="193" y="219"/>
                    <a:pt x="192" y="219"/>
                  </a:cubicBezTo>
                  <a:cubicBezTo>
                    <a:pt x="193" y="219"/>
                    <a:pt x="193" y="219"/>
                    <a:pt x="193" y="219"/>
                  </a:cubicBezTo>
                  <a:cubicBezTo>
                    <a:pt x="204" y="219"/>
                    <a:pt x="215" y="214"/>
                    <a:pt x="223" y="206"/>
                  </a:cubicBezTo>
                  <a:cubicBezTo>
                    <a:pt x="223" y="206"/>
                    <a:pt x="223" y="206"/>
                    <a:pt x="223" y="206"/>
                  </a:cubicBezTo>
                  <a:cubicBezTo>
                    <a:pt x="224" y="205"/>
                    <a:pt x="224" y="205"/>
                    <a:pt x="224" y="205"/>
                  </a:cubicBezTo>
                  <a:moveTo>
                    <a:pt x="13" y="4"/>
                  </a:moveTo>
                  <a:cubicBezTo>
                    <a:pt x="0" y="21"/>
                    <a:pt x="2" y="46"/>
                    <a:pt x="17" y="61"/>
                  </a:cubicBezTo>
                  <a:cubicBezTo>
                    <a:pt x="113" y="157"/>
                    <a:pt x="113" y="157"/>
                    <a:pt x="113" y="157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2" y="46"/>
                    <a:pt x="0" y="21"/>
                    <a:pt x="13" y="4"/>
                  </a:cubicBezTo>
                  <a:moveTo>
                    <a:pt x="78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149" y="71"/>
                    <a:pt x="149" y="71"/>
                    <a:pt x="149" y="71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3" name="Freeform 82">
              <a:extLst>
                <a:ext uri="{FF2B5EF4-FFF2-40B4-BE49-F238E27FC236}">
                  <a16:creationId xmlns:a16="http://schemas.microsoft.com/office/drawing/2014/main" id="{C37FFE40-2BFD-49F3-8360-A2E90E327EE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607455" y="3441622"/>
              <a:ext cx="47196" cy="113180"/>
            </a:xfrm>
            <a:custGeom>
              <a:avLst/>
              <a:gdLst>
                <a:gd name="T0" fmla="*/ 0 w 43"/>
                <a:gd name="T1" fmla="*/ 0 h 104"/>
                <a:gd name="T2" fmla="*/ 0 w 43"/>
                <a:gd name="T3" fmla="*/ 104 h 104"/>
                <a:gd name="T4" fmla="*/ 0 w 43"/>
                <a:gd name="T5" fmla="*/ 104 h 104"/>
                <a:gd name="T6" fmla="*/ 13 w 43"/>
                <a:gd name="T7" fmla="*/ 74 h 104"/>
                <a:gd name="T8" fmla="*/ 43 w 43"/>
                <a:gd name="T9" fmla="*/ 43 h 104"/>
                <a:gd name="T10" fmla="*/ 0 w 43"/>
                <a:gd name="T1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04">
                  <a:moveTo>
                    <a:pt x="0" y="0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93"/>
                    <a:pt x="4" y="82"/>
                    <a:pt x="13" y="74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4" name="Freeform 83">
              <a:extLst>
                <a:ext uri="{FF2B5EF4-FFF2-40B4-BE49-F238E27FC236}">
                  <a16:creationId xmlns:a16="http://schemas.microsoft.com/office/drawing/2014/main" id="{F4BA5C7F-8C6F-4DA4-992A-10B63CF29942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>
              <a:off x="7526121" y="3488589"/>
              <a:ext cx="243772" cy="242397"/>
            </a:xfrm>
            <a:custGeom>
              <a:avLst/>
              <a:gdLst>
                <a:gd name="T0" fmla="*/ 0 w 224"/>
                <a:gd name="T1" fmla="*/ 209 h 223"/>
                <a:gd name="T2" fmla="*/ 1 w 224"/>
                <a:gd name="T3" fmla="*/ 210 h 223"/>
                <a:gd name="T4" fmla="*/ 31 w 224"/>
                <a:gd name="T5" fmla="*/ 223 h 223"/>
                <a:gd name="T6" fmla="*/ 31 w 224"/>
                <a:gd name="T7" fmla="*/ 223 h 223"/>
                <a:gd name="T8" fmla="*/ 20 w 224"/>
                <a:gd name="T9" fmla="*/ 221 h 223"/>
                <a:gd name="T10" fmla="*/ 1 w 224"/>
                <a:gd name="T11" fmla="*/ 210 h 223"/>
                <a:gd name="T12" fmla="*/ 0 w 224"/>
                <a:gd name="T13" fmla="*/ 209 h 223"/>
                <a:gd name="T14" fmla="*/ 0 w 224"/>
                <a:gd name="T15" fmla="*/ 209 h 223"/>
                <a:gd name="T16" fmla="*/ 146 w 224"/>
                <a:gd name="T17" fmla="*/ 4 h 223"/>
                <a:gd name="T18" fmla="*/ 146 w 224"/>
                <a:gd name="T19" fmla="*/ 4 h 223"/>
                <a:gd name="T20" fmla="*/ 75 w 224"/>
                <a:gd name="T21" fmla="*/ 75 h 223"/>
                <a:gd name="T22" fmla="*/ 75 w 224"/>
                <a:gd name="T23" fmla="*/ 75 h 223"/>
                <a:gd name="T24" fmla="*/ 146 w 224"/>
                <a:gd name="T25" fmla="*/ 4 h 223"/>
                <a:gd name="T26" fmla="*/ 146 w 224"/>
                <a:gd name="T27" fmla="*/ 4 h 223"/>
                <a:gd name="T28" fmla="*/ 203 w 224"/>
                <a:gd name="T29" fmla="*/ 0 h 223"/>
                <a:gd name="T30" fmla="*/ 207 w 224"/>
                <a:gd name="T31" fmla="*/ 4 h 223"/>
                <a:gd name="T32" fmla="*/ 207 w 224"/>
                <a:gd name="T33" fmla="*/ 65 h 223"/>
                <a:gd name="T34" fmla="*/ 99 w 224"/>
                <a:gd name="T35" fmla="*/ 173 h 223"/>
                <a:gd name="T36" fmla="*/ 207 w 224"/>
                <a:gd name="T37" fmla="*/ 65 h 223"/>
                <a:gd name="T38" fmla="*/ 207 w 224"/>
                <a:gd name="T39" fmla="*/ 4 h 223"/>
                <a:gd name="T40" fmla="*/ 207 w 224"/>
                <a:gd name="T41" fmla="*/ 4 h 223"/>
                <a:gd name="T42" fmla="*/ 203 w 224"/>
                <a:gd name="T43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4" h="223">
                  <a:moveTo>
                    <a:pt x="0" y="209"/>
                  </a:moveTo>
                  <a:cubicBezTo>
                    <a:pt x="0" y="209"/>
                    <a:pt x="0" y="209"/>
                    <a:pt x="1" y="210"/>
                  </a:cubicBezTo>
                  <a:cubicBezTo>
                    <a:pt x="9" y="218"/>
                    <a:pt x="20" y="223"/>
                    <a:pt x="31" y="223"/>
                  </a:cubicBezTo>
                  <a:cubicBezTo>
                    <a:pt x="31" y="223"/>
                    <a:pt x="31" y="223"/>
                    <a:pt x="31" y="223"/>
                  </a:cubicBezTo>
                  <a:cubicBezTo>
                    <a:pt x="28" y="223"/>
                    <a:pt x="24" y="222"/>
                    <a:pt x="20" y="221"/>
                  </a:cubicBezTo>
                  <a:cubicBezTo>
                    <a:pt x="13" y="219"/>
                    <a:pt x="6" y="215"/>
                    <a:pt x="1" y="21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09"/>
                    <a:pt x="0" y="209"/>
                    <a:pt x="0" y="209"/>
                  </a:cubicBezTo>
                  <a:moveTo>
                    <a:pt x="146" y="4"/>
                  </a:moveTo>
                  <a:cubicBezTo>
                    <a:pt x="146" y="4"/>
                    <a:pt x="146" y="4"/>
                    <a:pt x="146" y="4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46" y="4"/>
                    <a:pt x="146" y="4"/>
                    <a:pt x="146" y="4"/>
                  </a:cubicBezTo>
                  <a:moveTo>
                    <a:pt x="203" y="0"/>
                  </a:moveTo>
                  <a:cubicBezTo>
                    <a:pt x="204" y="1"/>
                    <a:pt x="206" y="3"/>
                    <a:pt x="207" y="4"/>
                  </a:cubicBezTo>
                  <a:cubicBezTo>
                    <a:pt x="224" y="21"/>
                    <a:pt x="224" y="48"/>
                    <a:pt x="207" y="65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207" y="65"/>
                    <a:pt x="207" y="65"/>
                    <a:pt x="207" y="65"/>
                  </a:cubicBezTo>
                  <a:cubicBezTo>
                    <a:pt x="224" y="48"/>
                    <a:pt x="224" y="21"/>
                    <a:pt x="207" y="4"/>
                  </a:cubicBezTo>
                  <a:cubicBezTo>
                    <a:pt x="207" y="4"/>
                    <a:pt x="207" y="4"/>
                    <a:pt x="207" y="4"/>
                  </a:cubicBezTo>
                  <a:cubicBezTo>
                    <a:pt x="206" y="3"/>
                    <a:pt x="204" y="1"/>
                    <a:pt x="203" y="0"/>
                  </a:cubicBezTo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5" name="Freeform 84">
              <a:extLst>
                <a:ext uri="{FF2B5EF4-FFF2-40B4-BE49-F238E27FC236}">
                  <a16:creationId xmlns:a16="http://schemas.microsoft.com/office/drawing/2014/main" id="{1C0ADACA-ACB2-4719-B95B-142FBD6D2806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>
              <a:off x="7532078" y="3484923"/>
              <a:ext cx="243772" cy="249728"/>
            </a:xfrm>
            <a:custGeom>
              <a:avLst/>
              <a:gdLst>
                <a:gd name="T0" fmla="*/ 0 w 224"/>
                <a:gd name="T1" fmla="*/ 218 h 230"/>
                <a:gd name="T2" fmla="*/ 0 w 224"/>
                <a:gd name="T3" fmla="*/ 218 h 230"/>
                <a:gd name="T4" fmla="*/ 0 w 224"/>
                <a:gd name="T5" fmla="*/ 218 h 230"/>
                <a:gd name="T6" fmla="*/ 1 w 224"/>
                <a:gd name="T7" fmla="*/ 219 h 230"/>
                <a:gd name="T8" fmla="*/ 20 w 224"/>
                <a:gd name="T9" fmla="*/ 230 h 230"/>
                <a:gd name="T10" fmla="*/ 1 w 224"/>
                <a:gd name="T11" fmla="*/ 219 h 230"/>
                <a:gd name="T12" fmla="*/ 0 w 224"/>
                <a:gd name="T13" fmla="*/ 218 h 230"/>
                <a:gd name="T14" fmla="*/ 176 w 224"/>
                <a:gd name="T15" fmla="*/ 0 h 230"/>
                <a:gd name="T16" fmla="*/ 146 w 224"/>
                <a:gd name="T17" fmla="*/ 13 h 230"/>
                <a:gd name="T18" fmla="*/ 146 w 224"/>
                <a:gd name="T19" fmla="*/ 13 h 230"/>
                <a:gd name="T20" fmla="*/ 75 w 224"/>
                <a:gd name="T21" fmla="*/ 84 h 230"/>
                <a:gd name="T22" fmla="*/ 75 w 224"/>
                <a:gd name="T23" fmla="*/ 188 h 230"/>
                <a:gd name="T24" fmla="*/ 73 w 224"/>
                <a:gd name="T25" fmla="*/ 202 h 230"/>
                <a:gd name="T26" fmla="*/ 63 w 224"/>
                <a:gd name="T27" fmla="*/ 218 h 230"/>
                <a:gd name="T28" fmla="*/ 99 w 224"/>
                <a:gd name="T29" fmla="*/ 182 h 230"/>
                <a:gd name="T30" fmla="*/ 207 w 224"/>
                <a:gd name="T31" fmla="*/ 74 h 230"/>
                <a:gd name="T32" fmla="*/ 207 w 224"/>
                <a:gd name="T33" fmla="*/ 13 h 230"/>
                <a:gd name="T34" fmla="*/ 203 w 224"/>
                <a:gd name="T35" fmla="*/ 9 h 230"/>
                <a:gd name="T36" fmla="*/ 176 w 224"/>
                <a:gd name="T37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4" h="230">
                  <a:moveTo>
                    <a:pt x="0" y="218"/>
                  </a:moveTo>
                  <a:cubicBezTo>
                    <a:pt x="0" y="218"/>
                    <a:pt x="0" y="218"/>
                    <a:pt x="0" y="218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1" y="219"/>
                    <a:pt x="1" y="219"/>
                    <a:pt x="1" y="219"/>
                  </a:cubicBezTo>
                  <a:cubicBezTo>
                    <a:pt x="6" y="224"/>
                    <a:pt x="13" y="228"/>
                    <a:pt x="20" y="230"/>
                  </a:cubicBezTo>
                  <a:cubicBezTo>
                    <a:pt x="13" y="228"/>
                    <a:pt x="6" y="224"/>
                    <a:pt x="1" y="219"/>
                  </a:cubicBezTo>
                  <a:cubicBezTo>
                    <a:pt x="0" y="218"/>
                    <a:pt x="0" y="218"/>
                    <a:pt x="0" y="218"/>
                  </a:cubicBezTo>
                  <a:moveTo>
                    <a:pt x="176" y="0"/>
                  </a:moveTo>
                  <a:cubicBezTo>
                    <a:pt x="165" y="0"/>
                    <a:pt x="154" y="4"/>
                    <a:pt x="146" y="13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75" y="188"/>
                    <a:pt x="75" y="188"/>
                    <a:pt x="75" y="188"/>
                  </a:cubicBezTo>
                  <a:cubicBezTo>
                    <a:pt x="75" y="193"/>
                    <a:pt x="74" y="198"/>
                    <a:pt x="73" y="202"/>
                  </a:cubicBezTo>
                  <a:cubicBezTo>
                    <a:pt x="71" y="208"/>
                    <a:pt x="68" y="213"/>
                    <a:pt x="63" y="218"/>
                  </a:cubicBezTo>
                  <a:cubicBezTo>
                    <a:pt x="99" y="182"/>
                    <a:pt x="99" y="182"/>
                    <a:pt x="99" y="182"/>
                  </a:cubicBezTo>
                  <a:cubicBezTo>
                    <a:pt x="207" y="74"/>
                    <a:pt x="207" y="74"/>
                    <a:pt x="207" y="74"/>
                  </a:cubicBezTo>
                  <a:cubicBezTo>
                    <a:pt x="224" y="57"/>
                    <a:pt x="224" y="30"/>
                    <a:pt x="207" y="13"/>
                  </a:cubicBezTo>
                  <a:cubicBezTo>
                    <a:pt x="206" y="12"/>
                    <a:pt x="204" y="10"/>
                    <a:pt x="203" y="9"/>
                  </a:cubicBezTo>
                  <a:cubicBezTo>
                    <a:pt x="195" y="3"/>
                    <a:pt x="186" y="0"/>
                    <a:pt x="176" y="0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6" name="Freeform 85">
              <a:extLst>
                <a:ext uri="{FF2B5EF4-FFF2-40B4-BE49-F238E27FC236}">
                  <a16:creationId xmlns:a16="http://schemas.microsoft.com/office/drawing/2014/main" id="{E493602F-F987-45E1-89C1-675D8191E4A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598519" y="3482632"/>
              <a:ext cx="49946" cy="128301"/>
            </a:xfrm>
            <a:custGeom>
              <a:avLst/>
              <a:gdLst>
                <a:gd name="T0" fmla="*/ 44 w 46"/>
                <a:gd name="T1" fmla="*/ 0 h 118"/>
                <a:gd name="T2" fmla="*/ 0 w 46"/>
                <a:gd name="T3" fmla="*/ 43 h 118"/>
                <a:gd name="T4" fmla="*/ 31 w 46"/>
                <a:gd name="T5" fmla="*/ 74 h 118"/>
                <a:gd name="T6" fmla="*/ 42 w 46"/>
                <a:gd name="T7" fmla="*/ 118 h 118"/>
                <a:gd name="T8" fmla="*/ 44 w 46"/>
                <a:gd name="T9" fmla="*/ 104 h 118"/>
                <a:gd name="T10" fmla="*/ 44 w 46"/>
                <a:gd name="T1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118">
                  <a:moveTo>
                    <a:pt x="44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43" y="86"/>
                    <a:pt x="46" y="103"/>
                    <a:pt x="42" y="118"/>
                  </a:cubicBezTo>
                  <a:cubicBezTo>
                    <a:pt x="43" y="114"/>
                    <a:pt x="44" y="109"/>
                    <a:pt x="44" y="104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0" name="Freeform 89">
              <a:extLst>
                <a:ext uri="{FF2B5EF4-FFF2-40B4-BE49-F238E27FC236}">
                  <a16:creationId xmlns:a16="http://schemas.microsoft.com/office/drawing/2014/main" id="{404605FD-2572-4059-85C6-C344BE2F979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535285" y="3466137"/>
              <a:ext cx="97142" cy="114096"/>
            </a:xfrm>
            <a:custGeom>
              <a:avLst/>
              <a:gdLst>
                <a:gd name="T0" fmla="*/ 43 w 89"/>
                <a:gd name="T1" fmla="*/ 0 h 105"/>
                <a:gd name="T2" fmla="*/ 13 w 89"/>
                <a:gd name="T3" fmla="*/ 31 h 105"/>
                <a:gd name="T4" fmla="*/ 0 w 89"/>
                <a:gd name="T5" fmla="*/ 61 h 105"/>
                <a:gd name="T6" fmla="*/ 36 w 89"/>
                <a:gd name="T7" fmla="*/ 104 h 105"/>
                <a:gd name="T8" fmla="*/ 39 w 89"/>
                <a:gd name="T9" fmla="*/ 104 h 105"/>
                <a:gd name="T10" fmla="*/ 39 w 89"/>
                <a:gd name="T11" fmla="*/ 104 h 105"/>
                <a:gd name="T12" fmla="*/ 43 w 89"/>
                <a:gd name="T13" fmla="*/ 105 h 105"/>
                <a:gd name="T14" fmla="*/ 48 w 89"/>
                <a:gd name="T15" fmla="*/ 104 h 105"/>
                <a:gd name="T16" fmla="*/ 49 w 89"/>
                <a:gd name="T17" fmla="*/ 104 h 105"/>
                <a:gd name="T18" fmla="*/ 52 w 89"/>
                <a:gd name="T19" fmla="*/ 104 h 105"/>
                <a:gd name="T20" fmla="*/ 53 w 89"/>
                <a:gd name="T21" fmla="*/ 104 h 105"/>
                <a:gd name="T22" fmla="*/ 57 w 89"/>
                <a:gd name="T23" fmla="*/ 103 h 105"/>
                <a:gd name="T24" fmla="*/ 85 w 89"/>
                <a:gd name="T25" fmla="*/ 75 h 105"/>
                <a:gd name="T26" fmla="*/ 74 w 89"/>
                <a:gd name="T27" fmla="*/ 31 h 105"/>
                <a:gd name="T28" fmla="*/ 43 w 89"/>
                <a:gd name="T2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105">
                  <a:moveTo>
                    <a:pt x="43" y="0"/>
                  </a:moveTo>
                  <a:cubicBezTo>
                    <a:pt x="13" y="31"/>
                    <a:pt x="13" y="31"/>
                    <a:pt x="13" y="31"/>
                  </a:cubicBezTo>
                  <a:cubicBezTo>
                    <a:pt x="4" y="39"/>
                    <a:pt x="0" y="50"/>
                    <a:pt x="0" y="61"/>
                  </a:cubicBezTo>
                  <a:cubicBezTo>
                    <a:pt x="0" y="83"/>
                    <a:pt x="16" y="101"/>
                    <a:pt x="36" y="104"/>
                  </a:cubicBezTo>
                  <a:cubicBezTo>
                    <a:pt x="37" y="104"/>
                    <a:pt x="38" y="104"/>
                    <a:pt x="39" y="104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41" y="104"/>
                    <a:pt x="42" y="105"/>
                    <a:pt x="43" y="105"/>
                  </a:cubicBezTo>
                  <a:cubicBezTo>
                    <a:pt x="45" y="105"/>
                    <a:pt x="46" y="104"/>
                    <a:pt x="48" y="104"/>
                  </a:cubicBezTo>
                  <a:cubicBezTo>
                    <a:pt x="49" y="104"/>
                    <a:pt x="49" y="104"/>
                    <a:pt x="49" y="104"/>
                  </a:cubicBezTo>
                  <a:cubicBezTo>
                    <a:pt x="50" y="104"/>
                    <a:pt x="51" y="104"/>
                    <a:pt x="52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4" y="103"/>
                    <a:pt x="55" y="103"/>
                    <a:pt x="57" y="103"/>
                  </a:cubicBezTo>
                  <a:cubicBezTo>
                    <a:pt x="70" y="98"/>
                    <a:pt x="80" y="88"/>
                    <a:pt x="85" y="75"/>
                  </a:cubicBezTo>
                  <a:cubicBezTo>
                    <a:pt x="89" y="60"/>
                    <a:pt x="86" y="43"/>
                    <a:pt x="74" y="31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en-US" sz="48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86D3C990-7622-4FFD-BAA5-5FA294E89EFC}"/>
              </a:ext>
            </a:extLst>
          </p:cNvPr>
          <p:cNvSpPr txBox="1"/>
          <p:nvPr/>
        </p:nvSpPr>
        <p:spPr>
          <a:xfrm>
            <a:off x="4742856" y="6997035"/>
            <a:ext cx="2160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15" fontAlgn="base">
              <a:spcBef>
                <a:spcPct val="0"/>
              </a:spcBef>
              <a:spcAft>
                <a:spcPct val="0"/>
              </a:spcAft>
            </a:pPr>
            <a:r>
              <a:rPr lang="de-DE" sz="4800" b="1" dirty="0">
                <a:solidFill>
                  <a:srgbClr val="005073"/>
                </a:solidFill>
                <a:latin typeface="CiscoSansTT ExtraLight"/>
                <a:ea typeface="ＭＳ Ｐゴシック" charset="0"/>
              </a:rPr>
              <a:t>20 %</a:t>
            </a:r>
          </a:p>
        </p:txBody>
      </p:sp>
      <p:sp>
        <p:nvSpPr>
          <p:cNvPr id="75" name="Trapezoid 74">
            <a:extLst>
              <a:ext uri="{FF2B5EF4-FFF2-40B4-BE49-F238E27FC236}">
                <a16:creationId xmlns:a16="http://schemas.microsoft.com/office/drawing/2014/main" id="{5B6C9437-34FB-4D71-8C79-185138A21EDF}"/>
              </a:ext>
            </a:extLst>
          </p:cNvPr>
          <p:cNvSpPr/>
          <p:nvPr/>
        </p:nvSpPr>
        <p:spPr>
          <a:xfrm>
            <a:off x="8425544" y="7476655"/>
            <a:ext cx="5237168" cy="2120995"/>
          </a:xfrm>
          <a:prstGeom prst="trapezoid">
            <a:avLst>
              <a:gd name="adj" fmla="val 59132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 fontAlgn="base">
              <a:spcBef>
                <a:spcPct val="0"/>
              </a:spcBef>
              <a:spcAft>
                <a:spcPct val="0"/>
              </a:spcAft>
            </a:pPr>
            <a:endParaRPr lang="de-DE" sz="4800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76" name="Trapezoid 75">
            <a:extLst>
              <a:ext uri="{FF2B5EF4-FFF2-40B4-BE49-F238E27FC236}">
                <a16:creationId xmlns:a16="http://schemas.microsoft.com/office/drawing/2014/main" id="{F73D6CE1-BFFD-4D67-B742-934E75BF8337}"/>
              </a:ext>
            </a:extLst>
          </p:cNvPr>
          <p:cNvSpPr/>
          <p:nvPr/>
        </p:nvSpPr>
        <p:spPr>
          <a:xfrm>
            <a:off x="9756357" y="5041212"/>
            <a:ext cx="2653355" cy="2271459"/>
          </a:xfrm>
          <a:prstGeom prst="trapezoid">
            <a:avLst>
              <a:gd name="adj" fmla="val 84872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 fontAlgn="base">
              <a:spcBef>
                <a:spcPct val="0"/>
              </a:spcBef>
              <a:spcAft>
                <a:spcPct val="0"/>
              </a:spcAft>
            </a:pPr>
            <a:endParaRPr lang="de-DE" sz="4800" dirty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024625-0B1E-4481-A9C8-15EAD86CEC3E}"/>
              </a:ext>
            </a:extLst>
          </p:cNvPr>
          <p:cNvSpPr/>
          <p:nvPr/>
        </p:nvSpPr>
        <p:spPr>
          <a:xfrm>
            <a:off x="9014917" y="7408829"/>
            <a:ext cx="4096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15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2. </a:t>
            </a:r>
            <a:r>
              <a:rPr lang="en-US" sz="3200" dirty="0" err="1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Verlässliche</a:t>
            </a:r>
            <a:r>
              <a:rPr lang="en-US" sz="3200" dirty="0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, </a:t>
            </a:r>
            <a:r>
              <a:rPr lang="en-US" sz="3200" dirty="0" err="1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leistungsfähige</a:t>
            </a:r>
            <a:r>
              <a:rPr lang="en-US" sz="3200" dirty="0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, </a:t>
            </a:r>
            <a:r>
              <a:rPr lang="en-US" sz="3200" dirty="0" err="1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digitale</a:t>
            </a:r>
            <a:r>
              <a:rPr lang="en-US" sz="3200" dirty="0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 </a:t>
            </a:r>
            <a:r>
              <a:rPr lang="en-US" sz="3200" dirty="0" err="1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Bildungs-umgebung</a:t>
            </a:r>
            <a:endParaRPr lang="en-US" sz="3200" dirty="0">
              <a:solidFill>
                <a:srgbClr val="282828"/>
              </a:solidFill>
              <a:latin typeface="CiscoSansTT ExtraLight"/>
              <a:ea typeface="ＭＳ Ｐゴシック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7DFABD5-C2AB-4FB0-9B88-134E5F842799}"/>
              </a:ext>
            </a:extLst>
          </p:cNvPr>
          <p:cNvCxnSpPr/>
          <p:nvPr/>
        </p:nvCxnSpPr>
        <p:spPr>
          <a:xfrm flipV="1">
            <a:off x="11210904" y="5417144"/>
            <a:ext cx="748923" cy="453499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33B5A19-C1DF-4D21-930C-B22ED36E43A7}"/>
              </a:ext>
            </a:extLst>
          </p:cNvPr>
          <p:cNvSpPr txBox="1"/>
          <p:nvPr/>
        </p:nvSpPr>
        <p:spPr>
          <a:xfrm>
            <a:off x="17048868" y="3218577"/>
            <a:ext cx="60852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15" fontAlgn="base">
              <a:spcBef>
                <a:spcPct val="0"/>
              </a:spcBef>
              <a:spcAft>
                <a:spcPct val="0"/>
              </a:spcAft>
            </a:pPr>
            <a:r>
              <a:rPr lang="de-DE" sz="4267" dirty="0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Finanzielle Mittel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CC55938-9165-40D7-BF1E-E9A40729A24A}"/>
              </a:ext>
            </a:extLst>
          </p:cNvPr>
          <p:cNvGrpSpPr/>
          <p:nvPr/>
        </p:nvGrpSpPr>
        <p:grpSpPr>
          <a:xfrm>
            <a:off x="15939607" y="6828508"/>
            <a:ext cx="1122269" cy="1345368"/>
            <a:chOff x="5991665" y="2447684"/>
            <a:chExt cx="1228559" cy="1667116"/>
          </a:xfrm>
        </p:grpSpPr>
        <p:sp>
          <p:nvSpPr>
            <p:cNvPr id="82" name="Freeform 84">
              <a:extLst>
                <a:ext uri="{FF2B5EF4-FFF2-40B4-BE49-F238E27FC236}">
                  <a16:creationId xmlns:a16="http://schemas.microsoft.com/office/drawing/2014/main" id="{4D46EDD2-82CB-4BCE-8C6B-001AFF700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7041" y="2672326"/>
              <a:ext cx="636961" cy="573514"/>
            </a:xfrm>
            <a:custGeom>
              <a:avLst/>
              <a:gdLst>
                <a:gd name="T0" fmla="*/ 296 w 1011"/>
                <a:gd name="T1" fmla="*/ 147 h 891"/>
                <a:gd name="T2" fmla="*/ 302 w 1011"/>
                <a:gd name="T3" fmla="*/ 92 h 891"/>
                <a:gd name="T4" fmla="*/ 274 w 1011"/>
                <a:gd name="T5" fmla="*/ 52 h 891"/>
                <a:gd name="T6" fmla="*/ 159 w 1011"/>
                <a:gd name="T7" fmla="*/ 63 h 891"/>
                <a:gd name="T8" fmla="*/ 78 w 1011"/>
                <a:gd name="T9" fmla="*/ 141 h 891"/>
                <a:gd name="T10" fmla="*/ 115 w 1011"/>
                <a:gd name="T11" fmla="*/ 178 h 891"/>
                <a:gd name="T12" fmla="*/ 111 w 1011"/>
                <a:gd name="T13" fmla="*/ 222 h 891"/>
                <a:gd name="T14" fmla="*/ 76 w 1011"/>
                <a:gd name="T15" fmla="*/ 357 h 891"/>
                <a:gd name="T16" fmla="*/ 25 w 1011"/>
                <a:gd name="T17" fmla="*/ 401 h 891"/>
                <a:gd name="T18" fmla="*/ 0 w 1011"/>
                <a:gd name="T19" fmla="*/ 451 h 891"/>
                <a:gd name="T20" fmla="*/ 26 w 1011"/>
                <a:gd name="T21" fmla="*/ 478 h 891"/>
                <a:gd name="T22" fmla="*/ 80 w 1011"/>
                <a:gd name="T23" fmla="*/ 484 h 891"/>
                <a:gd name="T24" fmla="*/ 112 w 1011"/>
                <a:gd name="T25" fmla="*/ 546 h 891"/>
                <a:gd name="T26" fmla="*/ 179 w 1011"/>
                <a:gd name="T27" fmla="*/ 472 h 891"/>
                <a:gd name="T28" fmla="*/ 241 w 1011"/>
                <a:gd name="T29" fmla="*/ 524 h 891"/>
                <a:gd name="T30" fmla="*/ 250 w 1011"/>
                <a:gd name="T31" fmla="*/ 549 h 891"/>
                <a:gd name="T32" fmla="*/ 246 w 1011"/>
                <a:gd name="T33" fmla="*/ 603 h 891"/>
                <a:gd name="T34" fmla="*/ 274 w 1011"/>
                <a:gd name="T35" fmla="*/ 607 h 891"/>
                <a:gd name="T36" fmla="*/ 369 w 1011"/>
                <a:gd name="T37" fmla="*/ 583 h 891"/>
                <a:gd name="T38" fmla="*/ 359 w 1011"/>
                <a:gd name="T39" fmla="*/ 532 h 891"/>
                <a:gd name="T40" fmla="*/ 363 w 1011"/>
                <a:gd name="T41" fmla="*/ 484 h 891"/>
                <a:gd name="T42" fmla="*/ 414 w 1011"/>
                <a:gd name="T43" fmla="*/ 464 h 891"/>
                <a:gd name="T44" fmla="*/ 415 w 1011"/>
                <a:gd name="T45" fmla="*/ 506 h 891"/>
                <a:gd name="T46" fmla="*/ 485 w 1011"/>
                <a:gd name="T47" fmla="*/ 473 h 891"/>
                <a:gd name="T48" fmla="*/ 506 w 1011"/>
                <a:gd name="T49" fmla="*/ 506 h 891"/>
                <a:gd name="T50" fmla="*/ 473 w 1011"/>
                <a:gd name="T51" fmla="*/ 586 h 891"/>
                <a:gd name="T52" fmla="*/ 539 w 1011"/>
                <a:gd name="T53" fmla="*/ 687 h 891"/>
                <a:gd name="T54" fmla="*/ 568 w 1011"/>
                <a:gd name="T55" fmla="*/ 704 h 891"/>
                <a:gd name="T56" fmla="*/ 570 w 1011"/>
                <a:gd name="T57" fmla="*/ 764 h 891"/>
                <a:gd name="T58" fmla="*/ 592 w 1011"/>
                <a:gd name="T59" fmla="*/ 832 h 891"/>
                <a:gd name="T60" fmla="*/ 650 w 1011"/>
                <a:gd name="T61" fmla="*/ 850 h 891"/>
                <a:gd name="T62" fmla="*/ 683 w 1011"/>
                <a:gd name="T63" fmla="*/ 838 h 891"/>
                <a:gd name="T64" fmla="*/ 801 w 1011"/>
                <a:gd name="T65" fmla="*/ 716 h 891"/>
                <a:gd name="T66" fmla="*/ 813 w 1011"/>
                <a:gd name="T67" fmla="*/ 671 h 891"/>
                <a:gd name="T68" fmla="*/ 894 w 1011"/>
                <a:gd name="T69" fmla="*/ 614 h 891"/>
                <a:gd name="T70" fmla="*/ 883 w 1011"/>
                <a:gd name="T71" fmla="*/ 500 h 891"/>
                <a:gd name="T72" fmla="*/ 837 w 1011"/>
                <a:gd name="T73" fmla="*/ 369 h 891"/>
                <a:gd name="T74" fmla="*/ 948 w 1011"/>
                <a:gd name="T75" fmla="*/ 336 h 891"/>
                <a:gd name="T76" fmla="*/ 926 w 1011"/>
                <a:gd name="T77" fmla="*/ 259 h 891"/>
                <a:gd name="T78" fmla="*/ 863 w 1011"/>
                <a:gd name="T79" fmla="*/ 231 h 891"/>
                <a:gd name="T80" fmla="*/ 767 w 1011"/>
                <a:gd name="T81" fmla="*/ 162 h 891"/>
                <a:gd name="T82" fmla="*/ 731 w 1011"/>
                <a:gd name="T83" fmla="*/ 171 h 891"/>
                <a:gd name="T84" fmla="*/ 699 w 1011"/>
                <a:gd name="T85" fmla="*/ 170 h 891"/>
                <a:gd name="T86" fmla="*/ 673 w 1011"/>
                <a:gd name="T87" fmla="*/ 160 h 891"/>
                <a:gd name="T88" fmla="*/ 662 w 1011"/>
                <a:gd name="T89" fmla="*/ 159 h 891"/>
                <a:gd name="T90" fmla="*/ 609 w 1011"/>
                <a:gd name="T91" fmla="*/ 113 h 891"/>
                <a:gd name="T92" fmla="*/ 518 w 1011"/>
                <a:gd name="T93" fmla="*/ 0 h 891"/>
                <a:gd name="T94" fmla="*/ 396 w 1011"/>
                <a:gd name="T95" fmla="*/ 3 h 891"/>
                <a:gd name="T96" fmla="*/ 387 w 1011"/>
                <a:gd name="T97" fmla="*/ 97 h 891"/>
                <a:gd name="T98" fmla="*/ 420 w 1011"/>
                <a:gd name="T99" fmla="*/ 108 h 891"/>
                <a:gd name="T100" fmla="*/ 401 w 1011"/>
                <a:gd name="T101" fmla="*/ 117 h 891"/>
                <a:gd name="T102" fmla="*/ 339 w 1011"/>
                <a:gd name="T103" fmla="*/ 92 h 891"/>
                <a:gd name="T104" fmla="*/ 347 w 1011"/>
                <a:gd name="T105" fmla="*/ 129 h 891"/>
                <a:gd name="T106" fmla="*/ 315 w 1011"/>
                <a:gd name="T107" fmla="*/ 163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1" h="891">
                  <a:moveTo>
                    <a:pt x="315" y="163"/>
                  </a:moveTo>
                  <a:lnTo>
                    <a:pt x="296" y="147"/>
                  </a:lnTo>
                  <a:lnTo>
                    <a:pt x="290" y="125"/>
                  </a:lnTo>
                  <a:lnTo>
                    <a:pt x="302" y="92"/>
                  </a:lnTo>
                  <a:lnTo>
                    <a:pt x="292" y="67"/>
                  </a:lnTo>
                  <a:lnTo>
                    <a:pt x="274" y="52"/>
                  </a:lnTo>
                  <a:lnTo>
                    <a:pt x="192" y="63"/>
                  </a:lnTo>
                  <a:lnTo>
                    <a:pt x="159" y="63"/>
                  </a:lnTo>
                  <a:lnTo>
                    <a:pt x="94" y="80"/>
                  </a:lnTo>
                  <a:lnTo>
                    <a:pt x="78" y="141"/>
                  </a:lnTo>
                  <a:lnTo>
                    <a:pt x="86" y="178"/>
                  </a:lnTo>
                  <a:lnTo>
                    <a:pt x="115" y="178"/>
                  </a:lnTo>
                  <a:lnTo>
                    <a:pt x="119" y="210"/>
                  </a:lnTo>
                  <a:lnTo>
                    <a:pt x="111" y="222"/>
                  </a:lnTo>
                  <a:lnTo>
                    <a:pt x="113" y="301"/>
                  </a:lnTo>
                  <a:lnTo>
                    <a:pt x="76" y="357"/>
                  </a:lnTo>
                  <a:lnTo>
                    <a:pt x="70" y="414"/>
                  </a:lnTo>
                  <a:lnTo>
                    <a:pt x="25" y="401"/>
                  </a:lnTo>
                  <a:lnTo>
                    <a:pt x="8" y="407"/>
                  </a:lnTo>
                  <a:lnTo>
                    <a:pt x="0" y="451"/>
                  </a:lnTo>
                  <a:lnTo>
                    <a:pt x="4" y="471"/>
                  </a:lnTo>
                  <a:lnTo>
                    <a:pt x="26" y="478"/>
                  </a:lnTo>
                  <a:lnTo>
                    <a:pt x="59" y="469"/>
                  </a:lnTo>
                  <a:lnTo>
                    <a:pt x="80" y="484"/>
                  </a:lnTo>
                  <a:lnTo>
                    <a:pt x="62" y="549"/>
                  </a:lnTo>
                  <a:lnTo>
                    <a:pt x="112" y="546"/>
                  </a:lnTo>
                  <a:lnTo>
                    <a:pt x="179" y="500"/>
                  </a:lnTo>
                  <a:lnTo>
                    <a:pt x="179" y="472"/>
                  </a:lnTo>
                  <a:lnTo>
                    <a:pt x="209" y="480"/>
                  </a:lnTo>
                  <a:lnTo>
                    <a:pt x="241" y="524"/>
                  </a:lnTo>
                  <a:lnTo>
                    <a:pt x="258" y="525"/>
                  </a:lnTo>
                  <a:lnTo>
                    <a:pt x="250" y="549"/>
                  </a:lnTo>
                  <a:lnTo>
                    <a:pt x="265" y="586"/>
                  </a:lnTo>
                  <a:lnTo>
                    <a:pt x="246" y="603"/>
                  </a:lnTo>
                  <a:lnTo>
                    <a:pt x="250" y="620"/>
                  </a:lnTo>
                  <a:lnTo>
                    <a:pt x="274" y="607"/>
                  </a:lnTo>
                  <a:lnTo>
                    <a:pt x="324" y="600"/>
                  </a:lnTo>
                  <a:lnTo>
                    <a:pt x="369" y="583"/>
                  </a:lnTo>
                  <a:lnTo>
                    <a:pt x="359" y="561"/>
                  </a:lnTo>
                  <a:lnTo>
                    <a:pt x="359" y="532"/>
                  </a:lnTo>
                  <a:lnTo>
                    <a:pt x="335" y="492"/>
                  </a:lnTo>
                  <a:lnTo>
                    <a:pt x="363" y="484"/>
                  </a:lnTo>
                  <a:lnTo>
                    <a:pt x="384" y="464"/>
                  </a:lnTo>
                  <a:lnTo>
                    <a:pt x="414" y="464"/>
                  </a:lnTo>
                  <a:lnTo>
                    <a:pt x="420" y="485"/>
                  </a:lnTo>
                  <a:lnTo>
                    <a:pt x="415" y="506"/>
                  </a:lnTo>
                  <a:lnTo>
                    <a:pt x="470" y="491"/>
                  </a:lnTo>
                  <a:lnTo>
                    <a:pt x="485" y="473"/>
                  </a:lnTo>
                  <a:lnTo>
                    <a:pt x="510" y="482"/>
                  </a:lnTo>
                  <a:lnTo>
                    <a:pt x="506" y="506"/>
                  </a:lnTo>
                  <a:lnTo>
                    <a:pt x="478" y="529"/>
                  </a:lnTo>
                  <a:lnTo>
                    <a:pt x="473" y="586"/>
                  </a:lnTo>
                  <a:lnTo>
                    <a:pt x="506" y="594"/>
                  </a:lnTo>
                  <a:lnTo>
                    <a:pt x="539" y="687"/>
                  </a:lnTo>
                  <a:lnTo>
                    <a:pt x="556" y="683"/>
                  </a:lnTo>
                  <a:lnTo>
                    <a:pt x="568" y="704"/>
                  </a:lnTo>
                  <a:lnTo>
                    <a:pt x="552" y="770"/>
                  </a:lnTo>
                  <a:lnTo>
                    <a:pt x="570" y="764"/>
                  </a:lnTo>
                  <a:lnTo>
                    <a:pt x="615" y="789"/>
                  </a:lnTo>
                  <a:lnTo>
                    <a:pt x="592" y="832"/>
                  </a:lnTo>
                  <a:lnTo>
                    <a:pt x="618" y="891"/>
                  </a:lnTo>
                  <a:lnTo>
                    <a:pt x="650" y="850"/>
                  </a:lnTo>
                  <a:lnTo>
                    <a:pt x="661" y="858"/>
                  </a:lnTo>
                  <a:lnTo>
                    <a:pt x="683" y="838"/>
                  </a:lnTo>
                  <a:lnTo>
                    <a:pt x="813" y="770"/>
                  </a:lnTo>
                  <a:lnTo>
                    <a:pt x="801" y="716"/>
                  </a:lnTo>
                  <a:lnTo>
                    <a:pt x="801" y="695"/>
                  </a:lnTo>
                  <a:lnTo>
                    <a:pt x="813" y="671"/>
                  </a:lnTo>
                  <a:lnTo>
                    <a:pt x="809" y="622"/>
                  </a:lnTo>
                  <a:lnTo>
                    <a:pt x="894" y="614"/>
                  </a:lnTo>
                  <a:lnTo>
                    <a:pt x="899" y="532"/>
                  </a:lnTo>
                  <a:lnTo>
                    <a:pt x="883" y="500"/>
                  </a:lnTo>
                  <a:lnTo>
                    <a:pt x="878" y="447"/>
                  </a:lnTo>
                  <a:lnTo>
                    <a:pt x="837" y="369"/>
                  </a:lnTo>
                  <a:lnTo>
                    <a:pt x="894" y="340"/>
                  </a:lnTo>
                  <a:lnTo>
                    <a:pt x="948" y="336"/>
                  </a:lnTo>
                  <a:lnTo>
                    <a:pt x="1011" y="297"/>
                  </a:lnTo>
                  <a:lnTo>
                    <a:pt x="926" y="259"/>
                  </a:lnTo>
                  <a:lnTo>
                    <a:pt x="897" y="239"/>
                  </a:lnTo>
                  <a:lnTo>
                    <a:pt x="863" y="231"/>
                  </a:lnTo>
                  <a:lnTo>
                    <a:pt x="808" y="177"/>
                  </a:lnTo>
                  <a:lnTo>
                    <a:pt x="767" y="162"/>
                  </a:lnTo>
                  <a:lnTo>
                    <a:pt x="747" y="179"/>
                  </a:lnTo>
                  <a:lnTo>
                    <a:pt x="731" y="171"/>
                  </a:lnTo>
                  <a:lnTo>
                    <a:pt x="716" y="152"/>
                  </a:lnTo>
                  <a:lnTo>
                    <a:pt x="699" y="170"/>
                  </a:lnTo>
                  <a:lnTo>
                    <a:pt x="684" y="157"/>
                  </a:lnTo>
                  <a:lnTo>
                    <a:pt x="673" y="160"/>
                  </a:lnTo>
                  <a:lnTo>
                    <a:pt x="662" y="155"/>
                  </a:lnTo>
                  <a:lnTo>
                    <a:pt x="662" y="159"/>
                  </a:lnTo>
                  <a:lnTo>
                    <a:pt x="649" y="154"/>
                  </a:lnTo>
                  <a:lnTo>
                    <a:pt x="609" y="113"/>
                  </a:lnTo>
                  <a:lnTo>
                    <a:pt x="552" y="27"/>
                  </a:lnTo>
                  <a:lnTo>
                    <a:pt x="518" y="0"/>
                  </a:lnTo>
                  <a:lnTo>
                    <a:pt x="482" y="14"/>
                  </a:lnTo>
                  <a:lnTo>
                    <a:pt x="396" y="3"/>
                  </a:lnTo>
                  <a:lnTo>
                    <a:pt x="376" y="63"/>
                  </a:lnTo>
                  <a:lnTo>
                    <a:pt x="387" y="97"/>
                  </a:lnTo>
                  <a:lnTo>
                    <a:pt x="410" y="97"/>
                  </a:lnTo>
                  <a:lnTo>
                    <a:pt x="420" y="108"/>
                  </a:lnTo>
                  <a:lnTo>
                    <a:pt x="416" y="127"/>
                  </a:lnTo>
                  <a:lnTo>
                    <a:pt x="401" y="117"/>
                  </a:lnTo>
                  <a:lnTo>
                    <a:pt x="380" y="113"/>
                  </a:lnTo>
                  <a:lnTo>
                    <a:pt x="339" y="92"/>
                  </a:lnTo>
                  <a:lnTo>
                    <a:pt x="323" y="100"/>
                  </a:lnTo>
                  <a:lnTo>
                    <a:pt x="347" y="129"/>
                  </a:lnTo>
                  <a:lnTo>
                    <a:pt x="333" y="151"/>
                  </a:lnTo>
                  <a:lnTo>
                    <a:pt x="315" y="163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b="1" ker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3" name="Freeform 85">
              <a:extLst>
                <a:ext uri="{FF2B5EF4-FFF2-40B4-BE49-F238E27FC236}">
                  <a16:creationId xmlns:a16="http://schemas.microsoft.com/office/drawing/2014/main" id="{7BA71DA5-C3C5-4BC6-94E9-3E5CBFECE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463" y="2447684"/>
              <a:ext cx="335806" cy="338573"/>
            </a:xfrm>
            <a:custGeom>
              <a:avLst/>
              <a:gdLst>
                <a:gd name="T0" fmla="*/ 59 w 2258"/>
                <a:gd name="T1" fmla="*/ 255 h 2231"/>
                <a:gd name="T2" fmla="*/ 178 w 2258"/>
                <a:gd name="T3" fmla="*/ 429 h 2231"/>
                <a:gd name="T4" fmla="*/ 352 w 2258"/>
                <a:gd name="T5" fmla="*/ 615 h 2231"/>
                <a:gd name="T6" fmla="*/ 76 w 2258"/>
                <a:gd name="T7" fmla="*/ 726 h 2231"/>
                <a:gd name="T8" fmla="*/ 25 w 2258"/>
                <a:gd name="T9" fmla="*/ 878 h 2231"/>
                <a:gd name="T10" fmla="*/ 178 w 2258"/>
                <a:gd name="T11" fmla="*/ 861 h 2231"/>
                <a:gd name="T12" fmla="*/ 166 w 2258"/>
                <a:gd name="T13" fmla="*/ 1002 h 2231"/>
                <a:gd name="T14" fmla="*/ 225 w 2258"/>
                <a:gd name="T15" fmla="*/ 1103 h 2231"/>
                <a:gd name="T16" fmla="*/ 301 w 2258"/>
                <a:gd name="T17" fmla="*/ 1299 h 2231"/>
                <a:gd name="T18" fmla="*/ 259 w 2258"/>
                <a:gd name="T19" fmla="*/ 1468 h 2231"/>
                <a:gd name="T20" fmla="*/ 611 w 2258"/>
                <a:gd name="T21" fmla="*/ 1596 h 2231"/>
                <a:gd name="T22" fmla="*/ 1019 w 2258"/>
                <a:gd name="T23" fmla="*/ 2130 h 2231"/>
                <a:gd name="T24" fmla="*/ 1057 w 2258"/>
                <a:gd name="T25" fmla="*/ 2007 h 2231"/>
                <a:gd name="T26" fmla="*/ 1053 w 2258"/>
                <a:gd name="T27" fmla="*/ 1918 h 2231"/>
                <a:gd name="T28" fmla="*/ 1171 w 2258"/>
                <a:gd name="T29" fmla="*/ 1816 h 2231"/>
                <a:gd name="T30" fmla="*/ 1299 w 2258"/>
                <a:gd name="T31" fmla="*/ 1816 h 2231"/>
                <a:gd name="T32" fmla="*/ 1374 w 2258"/>
                <a:gd name="T33" fmla="*/ 1699 h 2231"/>
                <a:gd name="T34" fmla="*/ 1420 w 2258"/>
                <a:gd name="T35" fmla="*/ 1805 h 2231"/>
                <a:gd name="T36" fmla="*/ 1401 w 2258"/>
                <a:gd name="T37" fmla="*/ 1931 h 2231"/>
                <a:gd name="T38" fmla="*/ 1426 w 2258"/>
                <a:gd name="T39" fmla="*/ 2053 h 2231"/>
                <a:gd name="T40" fmla="*/ 1524 w 2258"/>
                <a:gd name="T41" fmla="*/ 2167 h 2231"/>
                <a:gd name="T42" fmla="*/ 1817 w 2258"/>
                <a:gd name="T43" fmla="*/ 2037 h 2231"/>
                <a:gd name="T44" fmla="*/ 2003 w 2258"/>
                <a:gd name="T45" fmla="*/ 1884 h 2231"/>
                <a:gd name="T46" fmla="*/ 1787 w 2258"/>
                <a:gd name="T47" fmla="*/ 1608 h 2231"/>
                <a:gd name="T48" fmla="*/ 1893 w 2258"/>
                <a:gd name="T49" fmla="*/ 1333 h 2231"/>
                <a:gd name="T50" fmla="*/ 1774 w 2258"/>
                <a:gd name="T51" fmla="*/ 1243 h 2231"/>
                <a:gd name="T52" fmla="*/ 2088 w 2258"/>
                <a:gd name="T53" fmla="*/ 1057 h 2231"/>
                <a:gd name="T54" fmla="*/ 2135 w 2258"/>
                <a:gd name="T55" fmla="*/ 709 h 2231"/>
                <a:gd name="T56" fmla="*/ 2241 w 2258"/>
                <a:gd name="T57" fmla="*/ 620 h 2231"/>
                <a:gd name="T58" fmla="*/ 1982 w 2258"/>
                <a:gd name="T59" fmla="*/ 654 h 2231"/>
                <a:gd name="T60" fmla="*/ 2063 w 2258"/>
                <a:gd name="T61" fmla="*/ 755 h 2231"/>
                <a:gd name="T62" fmla="*/ 1787 w 2258"/>
                <a:gd name="T63" fmla="*/ 878 h 2231"/>
                <a:gd name="T64" fmla="*/ 1439 w 2258"/>
                <a:gd name="T65" fmla="*/ 692 h 2231"/>
                <a:gd name="T66" fmla="*/ 1324 w 2258"/>
                <a:gd name="T67" fmla="*/ 845 h 2231"/>
                <a:gd name="T68" fmla="*/ 1307 w 2258"/>
                <a:gd name="T69" fmla="*/ 654 h 2231"/>
                <a:gd name="T70" fmla="*/ 1048 w 2258"/>
                <a:gd name="T71" fmla="*/ 692 h 2231"/>
                <a:gd name="T72" fmla="*/ 1184 w 2258"/>
                <a:gd name="T73" fmla="*/ 552 h 2231"/>
                <a:gd name="T74" fmla="*/ 1082 w 2258"/>
                <a:gd name="T75" fmla="*/ 170 h 2231"/>
                <a:gd name="T76" fmla="*/ 823 w 2258"/>
                <a:gd name="T77" fmla="*/ 76 h 2231"/>
                <a:gd name="T78" fmla="*/ 586 w 2258"/>
                <a:gd name="T79" fmla="*/ 187 h 2231"/>
                <a:gd name="T80" fmla="*/ 331 w 2258"/>
                <a:gd name="T81" fmla="*/ 30 h 2231"/>
                <a:gd name="T82" fmla="*/ 30 w 2258"/>
                <a:gd name="T83" fmla="*/ 55 h 2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58" h="2231">
                  <a:moveTo>
                    <a:pt x="30" y="55"/>
                  </a:moveTo>
                  <a:lnTo>
                    <a:pt x="59" y="255"/>
                  </a:lnTo>
                  <a:lnTo>
                    <a:pt x="166" y="344"/>
                  </a:lnTo>
                  <a:lnTo>
                    <a:pt x="178" y="429"/>
                  </a:lnTo>
                  <a:lnTo>
                    <a:pt x="301" y="514"/>
                  </a:lnTo>
                  <a:lnTo>
                    <a:pt x="352" y="615"/>
                  </a:lnTo>
                  <a:lnTo>
                    <a:pt x="144" y="726"/>
                  </a:lnTo>
                  <a:lnTo>
                    <a:pt x="76" y="726"/>
                  </a:lnTo>
                  <a:lnTo>
                    <a:pt x="0" y="819"/>
                  </a:lnTo>
                  <a:lnTo>
                    <a:pt x="25" y="878"/>
                  </a:lnTo>
                  <a:lnTo>
                    <a:pt x="89" y="921"/>
                  </a:lnTo>
                  <a:lnTo>
                    <a:pt x="178" y="861"/>
                  </a:lnTo>
                  <a:lnTo>
                    <a:pt x="246" y="895"/>
                  </a:lnTo>
                  <a:lnTo>
                    <a:pt x="166" y="1002"/>
                  </a:lnTo>
                  <a:lnTo>
                    <a:pt x="166" y="1086"/>
                  </a:lnTo>
                  <a:lnTo>
                    <a:pt x="225" y="1103"/>
                  </a:lnTo>
                  <a:lnTo>
                    <a:pt x="318" y="1120"/>
                  </a:lnTo>
                  <a:lnTo>
                    <a:pt x="301" y="1299"/>
                  </a:lnTo>
                  <a:lnTo>
                    <a:pt x="178" y="1277"/>
                  </a:lnTo>
                  <a:lnTo>
                    <a:pt x="259" y="1468"/>
                  </a:lnTo>
                  <a:lnTo>
                    <a:pt x="471" y="1473"/>
                  </a:lnTo>
                  <a:lnTo>
                    <a:pt x="611" y="1596"/>
                  </a:lnTo>
                  <a:lnTo>
                    <a:pt x="853" y="1956"/>
                  </a:lnTo>
                  <a:lnTo>
                    <a:pt x="1019" y="2130"/>
                  </a:lnTo>
                  <a:lnTo>
                    <a:pt x="1078" y="2156"/>
                  </a:lnTo>
                  <a:lnTo>
                    <a:pt x="1057" y="2007"/>
                  </a:lnTo>
                  <a:lnTo>
                    <a:pt x="1000" y="1949"/>
                  </a:lnTo>
                  <a:lnTo>
                    <a:pt x="1053" y="1918"/>
                  </a:lnTo>
                  <a:lnTo>
                    <a:pt x="1121" y="1931"/>
                  </a:lnTo>
                  <a:lnTo>
                    <a:pt x="1171" y="1816"/>
                  </a:lnTo>
                  <a:lnTo>
                    <a:pt x="1235" y="1829"/>
                  </a:lnTo>
                  <a:lnTo>
                    <a:pt x="1299" y="1816"/>
                  </a:lnTo>
                  <a:lnTo>
                    <a:pt x="1295" y="1748"/>
                  </a:lnTo>
                  <a:lnTo>
                    <a:pt x="1374" y="1699"/>
                  </a:lnTo>
                  <a:lnTo>
                    <a:pt x="1422" y="1707"/>
                  </a:lnTo>
                  <a:lnTo>
                    <a:pt x="1420" y="1805"/>
                  </a:lnTo>
                  <a:lnTo>
                    <a:pt x="1468" y="1873"/>
                  </a:lnTo>
                  <a:lnTo>
                    <a:pt x="1401" y="1931"/>
                  </a:lnTo>
                  <a:lnTo>
                    <a:pt x="1386" y="1985"/>
                  </a:lnTo>
                  <a:lnTo>
                    <a:pt x="1426" y="2053"/>
                  </a:lnTo>
                  <a:lnTo>
                    <a:pt x="1488" y="2089"/>
                  </a:lnTo>
                  <a:lnTo>
                    <a:pt x="1524" y="2167"/>
                  </a:lnTo>
                  <a:lnTo>
                    <a:pt x="1698" y="2231"/>
                  </a:lnTo>
                  <a:lnTo>
                    <a:pt x="1817" y="2037"/>
                  </a:lnTo>
                  <a:lnTo>
                    <a:pt x="1974" y="1948"/>
                  </a:lnTo>
                  <a:lnTo>
                    <a:pt x="2003" y="1884"/>
                  </a:lnTo>
                  <a:lnTo>
                    <a:pt x="1927" y="1782"/>
                  </a:lnTo>
                  <a:lnTo>
                    <a:pt x="1787" y="1608"/>
                  </a:lnTo>
                  <a:lnTo>
                    <a:pt x="1927" y="1383"/>
                  </a:lnTo>
                  <a:lnTo>
                    <a:pt x="1893" y="1333"/>
                  </a:lnTo>
                  <a:lnTo>
                    <a:pt x="1812" y="1333"/>
                  </a:lnTo>
                  <a:lnTo>
                    <a:pt x="1774" y="1243"/>
                  </a:lnTo>
                  <a:lnTo>
                    <a:pt x="1965" y="1137"/>
                  </a:lnTo>
                  <a:lnTo>
                    <a:pt x="2088" y="1057"/>
                  </a:lnTo>
                  <a:lnTo>
                    <a:pt x="2071" y="798"/>
                  </a:lnTo>
                  <a:lnTo>
                    <a:pt x="2135" y="709"/>
                  </a:lnTo>
                  <a:lnTo>
                    <a:pt x="2258" y="709"/>
                  </a:lnTo>
                  <a:lnTo>
                    <a:pt x="2241" y="620"/>
                  </a:lnTo>
                  <a:lnTo>
                    <a:pt x="2088" y="535"/>
                  </a:lnTo>
                  <a:lnTo>
                    <a:pt x="1982" y="654"/>
                  </a:lnTo>
                  <a:lnTo>
                    <a:pt x="2080" y="666"/>
                  </a:lnTo>
                  <a:lnTo>
                    <a:pt x="2063" y="755"/>
                  </a:lnTo>
                  <a:lnTo>
                    <a:pt x="1948" y="772"/>
                  </a:lnTo>
                  <a:lnTo>
                    <a:pt x="1787" y="878"/>
                  </a:lnTo>
                  <a:lnTo>
                    <a:pt x="1740" y="828"/>
                  </a:lnTo>
                  <a:lnTo>
                    <a:pt x="1439" y="692"/>
                  </a:lnTo>
                  <a:lnTo>
                    <a:pt x="1345" y="726"/>
                  </a:lnTo>
                  <a:lnTo>
                    <a:pt x="1324" y="845"/>
                  </a:lnTo>
                  <a:lnTo>
                    <a:pt x="1269" y="828"/>
                  </a:lnTo>
                  <a:lnTo>
                    <a:pt x="1307" y="654"/>
                  </a:lnTo>
                  <a:lnTo>
                    <a:pt x="1286" y="586"/>
                  </a:lnTo>
                  <a:lnTo>
                    <a:pt x="1048" y="692"/>
                  </a:lnTo>
                  <a:lnTo>
                    <a:pt x="993" y="654"/>
                  </a:lnTo>
                  <a:lnTo>
                    <a:pt x="1184" y="552"/>
                  </a:lnTo>
                  <a:lnTo>
                    <a:pt x="1184" y="378"/>
                  </a:lnTo>
                  <a:lnTo>
                    <a:pt x="1082" y="170"/>
                  </a:lnTo>
                  <a:lnTo>
                    <a:pt x="1027" y="238"/>
                  </a:lnTo>
                  <a:lnTo>
                    <a:pt x="823" y="76"/>
                  </a:lnTo>
                  <a:lnTo>
                    <a:pt x="662" y="208"/>
                  </a:lnTo>
                  <a:lnTo>
                    <a:pt x="586" y="187"/>
                  </a:lnTo>
                  <a:lnTo>
                    <a:pt x="526" y="115"/>
                  </a:lnTo>
                  <a:lnTo>
                    <a:pt x="331" y="30"/>
                  </a:lnTo>
                  <a:lnTo>
                    <a:pt x="72" y="0"/>
                  </a:lnTo>
                  <a:lnTo>
                    <a:pt x="30" y="55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4" name="Freeform 86">
              <a:extLst>
                <a:ext uri="{FF2B5EF4-FFF2-40B4-BE49-F238E27FC236}">
                  <a16:creationId xmlns:a16="http://schemas.microsoft.com/office/drawing/2014/main" id="{502520C6-D7C0-4CA1-A65B-800E89669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932" y="2820371"/>
              <a:ext cx="66783" cy="53425"/>
            </a:xfrm>
            <a:custGeom>
              <a:avLst/>
              <a:gdLst>
                <a:gd name="T0" fmla="*/ 0 w 106"/>
                <a:gd name="T1" fmla="*/ 2 h 83"/>
                <a:gd name="T2" fmla="*/ 13 w 106"/>
                <a:gd name="T3" fmla="*/ 17 h 83"/>
                <a:gd name="T4" fmla="*/ 31 w 106"/>
                <a:gd name="T5" fmla="*/ 26 h 83"/>
                <a:gd name="T6" fmla="*/ 37 w 106"/>
                <a:gd name="T7" fmla="*/ 45 h 83"/>
                <a:gd name="T8" fmla="*/ 51 w 106"/>
                <a:gd name="T9" fmla="*/ 59 h 83"/>
                <a:gd name="T10" fmla="*/ 48 w 106"/>
                <a:gd name="T11" fmla="*/ 74 h 83"/>
                <a:gd name="T12" fmla="*/ 66 w 106"/>
                <a:gd name="T13" fmla="*/ 71 h 83"/>
                <a:gd name="T14" fmla="*/ 82 w 106"/>
                <a:gd name="T15" fmla="*/ 77 h 83"/>
                <a:gd name="T16" fmla="*/ 88 w 106"/>
                <a:gd name="T17" fmla="*/ 83 h 83"/>
                <a:gd name="T18" fmla="*/ 105 w 106"/>
                <a:gd name="T19" fmla="*/ 72 h 83"/>
                <a:gd name="T20" fmla="*/ 106 w 106"/>
                <a:gd name="T21" fmla="*/ 33 h 83"/>
                <a:gd name="T22" fmla="*/ 82 w 106"/>
                <a:gd name="T23" fmla="*/ 31 h 83"/>
                <a:gd name="T24" fmla="*/ 63 w 106"/>
                <a:gd name="T25" fmla="*/ 20 h 83"/>
                <a:gd name="T26" fmla="*/ 46 w 106"/>
                <a:gd name="T27" fmla="*/ 18 h 83"/>
                <a:gd name="T28" fmla="*/ 24 w 106"/>
                <a:gd name="T29" fmla="*/ 9 h 83"/>
                <a:gd name="T30" fmla="*/ 13 w 106"/>
                <a:gd name="T31" fmla="*/ 0 h 83"/>
                <a:gd name="T32" fmla="*/ 0 w 106"/>
                <a:gd name="T33" fmla="*/ 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" h="83">
                  <a:moveTo>
                    <a:pt x="0" y="2"/>
                  </a:moveTo>
                  <a:lnTo>
                    <a:pt x="13" y="17"/>
                  </a:lnTo>
                  <a:lnTo>
                    <a:pt x="31" y="26"/>
                  </a:lnTo>
                  <a:lnTo>
                    <a:pt x="37" y="45"/>
                  </a:lnTo>
                  <a:lnTo>
                    <a:pt x="51" y="59"/>
                  </a:lnTo>
                  <a:lnTo>
                    <a:pt x="48" y="74"/>
                  </a:lnTo>
                  <a:lnTo>
                    <a:pt x="66" y="71"/>
                  </a:lnTo>
                  <a:lnTo>
                    <a:pt x="82" y="77"/>
                  </a:lnTo>
                  <a:lnTo>
                    <a:pt x="88" y="83"/>
                  </a:lnTo>
                  <a:lnTo>
                    <a:pt x="105" y="72"/>
                  </a:lnTo>
                  <a:lnTo>
                    <a:pt x="106" y="33"/>
                  </a:lnTo>
                  <a:lnTo>
                    <a:pt x="82" y="31"/>
                  </a:lnTo>
                  <a:lnTo>
                    <a:pt x="63" y="20"/>
                  </a:lnTo>
                  <a:lnTo>
                    <a:pt x="46" y="18"/>
                  </a:lnTo>
                  <a:lnTo>
                    <a:pt x="24" y="9"/>
                  </a:lnTo>
                  <a:lnTo>
                    <a:pt x="1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5" name="Freeform 87">
              <a:extLst>
                <a:ext uri="{FF2B5EF4-FFF2-40B4-BE49-F238E27FC236}">
                  <a16:creationId xmlns:a16="http://schemas.microsoft.com/office/drawing/2014/main" id="{9049AAE8-24FC-4E08-946D-717187D49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2150" y="2705797"/>
              <a:ext cx="78124" cy="81747"/>
            </a:xfrm>
            <a:custGeom>
              <a:avLst/>
              <a:gdLst>
                <a:gd name="T0" fmla="*/ 0 w 524"/>
                <a:gd name="T1" fmla="*/ 251 h 539"/>
                <a:gd name="T2" fmla="*/ 50 w 524"/>
                <a:gd name="T3" fmla="*/ 217 h 539"/>
                <a:gd name="T4" fmla="*/ 117 w 524"/>
                <a:gd name="T5" fmla="*/ 229 h 539"/>
                <a:gd name="T6" fmla="*/ 170 w 524"/>
                <a:gd name="T7" fmla="*/ 115 h 539"/>
                <a:gd name="T8" fmla="*/ 236 w 524"/>
                <a:gd name="T9" fmla="*/ 125 h 539"/>
                <a:gd name="T10" fmla="*/ 300 w 524"/>
                <a:gd name="T11" fmla="*/ 115 h 539"/>
                <a:gd name="T12" fmla="*/ 294 w 524"/>
                <a:gd name="T13" fmla="*/ 45 h 539"/>
                <a:gd name="T14" fmla="*/ 371 w 524"/>
                <a:gd name="T15" fmla="*/ 0 h 539"/>
                <a:gd name="T16" fmla="*/ 422 w 524"/>
                <a:gd name="T17" fmla="*/ 4 h 539"/>
                <a:gd name="T18" fmla="*/ 422 w 524"/>
                <a:gd name="T19" fmla="*/ 102 h 539"/>
                <a:gd name="T20" fmla="*/ 465 w 524"/>
                <a:gd name="T21" fmla="*/ 170 h 539"/>
                <a:gd name="T22" fmla="*/ 401 w 524"/>
                <a:gd name="T23" fmla="*/ 229 h 539"/>
                <a:gd name="T24" fmla="*/ 384 w 524"/>
                <a:gd name="T25" fmla="*/ 284 h 539"/>
                <a:gd name="T26" fmla="*/ 422 w 524"/>
                <a:gd name="T27" fmla="*/ 348 h 539"/>
                <a:gd name="T28" fmla="*/ 486 w 524"/>
                <a:gd name="T29" fmla="*/ 386 h 539"/>
                <a:gd name="T30" fmla="*/ 524 w 524"/>
                <a:gd name="T31" fmla="*/ 463 h 539"/>
                <a:gd name="T32" fmla="*/ 435 w 524"/>
                <a:gd name="T33" fmla="*/ 539 h 539"/>
                <a:gd name="T34" fmla="*/ 371 w 524"/>
                <a:gd name="T35" fmla="*/ 505 h 539"/>
                <a:gd name="T36" fmla="*/ 308 w 524"/>
                <a:gd name="T37" fmla="*/ 420 h 539"/>
                <a:gd name="T38" fmla="*/ 235 w 524"/>
                <a:gd name="T39" fmla="*/ 501 h 539"/>
                <a:gd name="T40" fmla="*/ 168 w 524"/>
                <a:gd name="T41" fmla="*/ 446 h 539"/>
                <a:gd name="T42" fmla="*/ 121 w 524"/>
                <a:gd name="T43" fmla="*/ 458 h 539"/>
                <a:gd name="T44" fmla="*/ 74 w 524"/>
                <a:gd name="T45" fmla="*/ 433 h 539"/>
                <a:gd name="T46" fmla="*/ 57 w 524"/>
                <a:gd name="T47" fmla="*/ 306 h 539"/>
                <a:gd name="T48" fmla="*/ 0 w 524"/>
                <a:gd name="T49" fmla="*/ 251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4" h="539">
                  <a:moveTo>
                    <a:pt x="0" y="251"/>
                  </a:moveTo>
                  <a:lnTo>
                    <a:pt x="50" y="217"/>
                  </a:lnTo>
                  <a:lnTo>
                    <a:pt x="117" y="229"/>
                  </a:lnTo>
                  <a:lnTo>
                    <a:pt x="170" y="115"/>
                  </a:lnTo>
                  <a:lnTo>
                    <a:pt x="236" y="125"/>
                  </a:lnTo>
                  <a:lnTo>
                    <a:pt x="300" y="115"/>
                  </a:lnTo>
                  <a:lnTo>
                    <a:pt x="294" y="45"/>
                  </a:lnTo>
                  <a:lnTo>
                    <a:pt x="371" y="0"/>
                  </a:lnTo>
                  <a:lnTo>
                    <a:pt x="422" y="4"/>
                  </a:lnTo>
                  <a:lnTo>
                    <a:pt x="422" y="102"/>
                  </a:lnTo>
                  <a:lnTo>
                    <a:pt x="465" y="170"/>
                  </a:lnTo>
                  <a:lnTo>
                    <a:pt x="401" y="229"/>
                  </a:lnTo>
                  <a:lnTo>
                    <a:pt x="384" y="284"/>
                  </a:lnTo>
                  <a:lnTo>
                    <a:pt x="422" y="348"/>
                  </a:lnTo>
                  <a:lnTo>
                    <a:pt x="486" y="386"/>
                  </a:lnTo>
                  <a:lnTo>
                    <a:pt x="524" y="463"/>
                  </a:lnTo>
                  <a:lnTo>
                    <a:pt x="435" y="539"/>
                  </a:lnTo>
                  <a:lnTo>
                    <a:pt x="371" y="505"/>
                  </a:lnTo>
                  <a:lnTo>
                    <a:pt x="308" y="420"/>
                  </a:lnTo>
                  <a:lnTo>
                    <a:pt x="235" y="501"/>
                  </a:lnTo>
                  <a:lnTo>
                    <a:pt x="168" y="446"/>
                  </a:lnTo>
                  <a:lnTo>
                    <a:pt x="121" y="458"/>
                  </a:lnTo>
                  <a:lnTo>
                    <a:pt x="74" y="433"/>
                  </a:lnTo>
                  <a:lnTo>
                    <a:pt x="57" y="306"/>
                  </a:lnTo>
                  <a:lnTo>
                    <a:pt x="0" y="251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6" name="Freeform 88">
              <a:extLst>
                <a:ext uri="{FF2B5EF4-FFF2-40B4-BE49-F238E27FC236}">
                  <a16:creationId xmlns:a16="http://schemas.microsoft.com/office/drawing/2014/main" id="{5FE626D8-C0BA-4E12-AFE4-2B12B7A8F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6105" y="2490166"/>
              <a:ext cx="485753" cy="373331"/>
            </a:xfrm>
            <a:custGeom>
              <a:avLst/>
              <a:gdLst>
                <a:gd name="T0" fmla="*/ 1838 w 3820"/>
                <a:gd name="T1" fmla="*/ 2400 h 2873"/>
                <a:gd name="T2" fmla="*/ 1519 w 3820"/>
                <a:gd name="T3" fmla="*/ 2273 h 2873"/>
                <a:gd name="T4" fmla="*/ 1238 w 3820"/>
                <a:gd name="T5" fmla="*/ 2432 h 2873"/>
                <a:gd name="T6" fmla="*/ 894 w 3820"/>
                <a:gd name="T7" fmla="*/ 2503 h 2873"/>
                <a:gd name="T8" fmla="*/ 1027 w 3820"/>
                <a:gd name="T9" fmla="*/ 2761 h 2873"/>
                <a:gd name="T10" fmla="*/ 589 w 3820"/>
                <a:gd name="T11" fmla="*/ 2690 h 2873"/>
                <a:gd name="T12" fmla="*/ 274 w 3820"/>
                <a:gd name="T13" fmla="*/ 2547 h 2873"/>
                <a:gd name="T14" fmla="*/ 143 w 3820"/>
                <a:gd name="T15" fmla="*/ 2050 h 2873"/>
                <a:gd name="T16" fmla="*/ 356 w 3820"/>
                <a:gd name="T17" fmla="*/ 1875 h 2873"/>
                <a:gd name="T18" fmla="*/ 107 w 3820"/>
                <a:gd name="T19" fmla="*/ 1551 h 2873"/>
                <a:gd name="T20" fmla="*/ 430 w 3820"/>
                <a:gd name="T21" fmla="*/ 1192 h 2873"/>
                <a:gd name="T22" fmla="*/ 571 w 3820"/>
                <a:gd name="T23" fmla="*/ 1333 h 2873"/>
                <a:gd name="T24" fmla="*/ 835 w 3820"/>
                <a:gd name="T25" fmla="*/ 1353 h 2873"/>
                <a:gd name="T26" fmla="*/ 956 w 3820"/>
                <a:gd name="T27" fmla="*/ 1090 h 2873"/>
                <a:gd name="T28" fmla="*/ 1074 w 3820"/>
                <a:gd name="T29" fmla="*/ 947 h 2873"/>
                <a:gd name="T30" fmla="*/ 1455 w 3820"/>
                <a:gd name="T31" fmla="*/ 884 h 2873"/>
                <a:gd name="T32" fmla="*/ 1679 w 3820"/>
                <a:gd name="T33" fmla="*/ 665 h 2873"/>
                <a:gd name="T34" fmla="*/ 1821 w 3820"/>
                <a:gd name="T35" fmla="*/ 386 h 2873"/>
                <a:gd name="T36" fmla="*/ 2246 w 3820"/>
                <a:gd name="T37" fmla="*/ 420 h 2873"/>
                <a:gd name="T38" fmla="*/ 1962 w 3820"/>
                <a:gd name="T39" fmla="*/ 464 h 2873"/>
                <a:gd name="T40" fmla="*/ 1763 w 3820"/>
                <a:gd name="T41" fmla="*/ 527 h 2873"/>
                <a:gd name="T42" fmla="*/ 1763 w 3820"/>
                <a:gd name="T43" fmla="*/ 728 h 2873"/>
                <a:gd name="T44" fmla="*/ 2026 w 3820"/>
                <a:gd name="T45" fmla="*/ 527 h 2873"/>
                <a:gd name="T46" fmla="*/ 2266 w 3820"/>
                <a:gd name="T47" fmla="*/ 444 h 2873"/>
                <a:gd name="T48" fmla="*/ 2363 w 3820"/>
                <a:gd name="T49" fmla="*/ 527 h 2873"/>
                <a:gd name="T50" fmla="*/ 2451 w 3820"/>
                <a:gd name="T51" fmla="*/ 597 h 2873"/>
                <a:gd name="T52" fmla="*/ 2558 w 3820"/>
                <a:gd name="T53" fmla="*/ 522 h 2873"/>
                <a:gd name="T54" fmla="*/ 2529 w 3820"/>
                <a:gd name="T55" fmla="*/ 342 h 2873"/>
                <a:gd name="T56" fmla="*/ 2602 w 3820"/>
                <a:gd name="T57" fmla="*/ 235 h 2873"/>
                <a:gd name="T58" fmla="*/ 2753 w 3820"/>
                <a:gd name="T59" fmla="*/ 342 h 2873"/>
                <a:gd name="T60" fmla="*/ 2768 w 3820"/>
                <a:gd name="T61" fmla="*/ 201 h 2873"/>
                <a:gd name="T62" fmla="*/ 2548 w 3820"/>
                <a:gd name="T63" fmla="*/ 182 h 2873"/>
                <a:gd name="T64" fmla="*/ 2534 w 3820"/>
                <a:gd name="T65" fmla="*/ 68 h 2873"/>
                <a:gd name="T66" fmla="*/ 2652 w 3820"/>
                <a:gd name="T67" fmla="*/ 0 h 2873"/>
                <a:gd name="T68" fmla="*/ 2675 w 3820"/>
                <a:gd name="T69" fmla="*/ 112 h 2873"/>
                <a:gd name="T70" fmla="*/ 2924 w 3820"/>
                <a:gd name="T71" fmla="*/ 137 h 2873"/>
                <a:gd name="T72" fmla="*/ 2891 w 3820"/>
                <a:gd name="T73" fmla="*/ 312 h 2873"/>
                <a:gd name="T74" fmla="*/ 3057 w 3820"/>
                <a:gd name="T75" fmla="*/ 566 h 2873"/>
                <a:gd name="T76" fmla="*/ 2934 w 3820"/>
                <a:gd name="T77" fmla="*/ 562 h 2873"/>
                <a:gd name="T78" fmla="*/ 2740 w 3820"/>
                <a:gd name="T79" fmla="*/ 636 h 2873"/>
                <a:gd name="T80" fmla="*/ 2652 w 3820"/>
                <a:gd name="T81" fmla="*/ 709 h 2873"/>
                <a:gd name="T82" fmla="*/ 2452 w 3820"/>
                <a:gd name="T83" fmla="*/ 595 h 2873"/>
                <a:gd name="T84" fmla="*/ 2631 w 3820"/>
                <a:gd name="T85" fmla="*/ 850 h 2873"/>
                <a:gd name="T86" fmla="*/ 2831 w 3820"/>
                <a:gd name="T87" fmla="*/ 908 h 2873"/>
                <a:gd name="T88" fmla="*/ 3012 w 3820"/>
                <a:gd name="T89" fmla="*/ 850 h 2873"/>
                <a:gd name="T90" fmla="*/ 3163 w 3820"/>
                <a:gd name="T91" fmla="*/ 1026 h 2873"/>
                <a:gd name="T92" fmla="*/ 3231 w 3820"/>
                <a:gd name="T93" fmla="*/ 1250 h 2873"/>
                <a:gd name="T94" fmla="*/ 3334 w 3820"/>
                <a:gd name="T95" fmla="*/ 1534 h 2873"/>
                <a:gd name="T96" fmla="*/ 3641 w 3820"/>
                <a:gd name="T97" fmla="*/ 1582 h 2873"/>
                <a:gd name="T98" fmla="*/ 3747 w 3820"/>
                <a:gd name="T99" fmla="*/ 2075 h 2873"/>
                <a:gd name="T100" fmla="*/ 3681 w 3820"/>
                <a:gd name="T101" fmla="*/ 2301 h 2873"/>
                <a:gd name="T102" fmla="*/ 3437 w 3820"/>
                <a:gd name="T103" fmla="*/ 2281 h 2873"/>
                <a:gd name="T104" fmla="*/ 3208 w 3820"/>
                <a:gd name="T105" fmla="*/ 2140 h 2873"/>
                <a:gd name="T106" fmla="*/ 2921 w 3820"/>
                <a:gd name="T107" fmla="*/ 2216 h 2873"/>
                <a:gd name="T108" fmla="*/ 2709 w 3820"/>
                <a:gd name="T109" fmla="*/ 2403 h 2873"/>
                <a:gd name="T110" fmla="*/ 1964 w 3820"/>
                <a:gd name="T111" fmla="*/ 2391 h 2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820" h="2873">
                  <a:moveTo>
                    <a:pt x="1964" y="2391"/>
                  </a:moveTo>
                  <a:lnTo>
                    <a:pt x="1838" y="2400"/>
                  </a:lnTo>
                  <a:lnTo>
                    <a:pt x="1674" y="2306"/>
                  </a:lnTo>
                  <a:lnTo>
                    <a:pt x="1519" y="2273"/>
                  </a:lnTo>
                  <a:lnTo>
                    <a:pt x="1371" y="2326"/>
                  </a:lnTo>
                  <a:lnTo>
                    <a:pt x="1238" y="2432"/>
                  </a:lnTo>
                  <a:lnTo>
                    <a:pt x="1158" y="2402"/>
                  </a:lnTo>
                  <a:lnTo>
                    <a:pt x="894" y="2503"/>
                  </a:lnTo>
                  <a:lnTo>
                    <a:pt x="895" y="2675"/>
                  </a:lnTo>
                  <a:lnTo>
                    <a:pt x="1027" y="2761"/>
                  </a:lnTo>
                  <a:lnTo>
                    <a:pt x="1008" y="2873"/>
                  </a:lnTo>
                  <a:lnTo>
                    <a:pt x="589" y="2690"/>
                  </a:lnTo>
                  <a:lnTo>
                    <a:pt x="440" y="2584"/>
                  </a:lnTo>
                  <a:lnTo>
                    <a:pt x="274" y="2547"/>
                  </a:lnTo>
                  <a:lnTo>
                    <a:pt x="0" y="2276"/>
                  </a:lnTo>
                  <a:lnTo>
                    <a:pt x="143" y="2050"/>
                  </a:lnTo>
                  <a:lnTo>
                    <a:pt x="324" y="1948"/>
                  </a:lnTo>
                  <a:lnTo>
                    <a:pt x="356" y="1875"/>
                  </a:lnTo>
                  <a:lnTo>
                    <a:pt x="270" y="1755"/>
                  </a:lnTo>
                  <a:lnTo>
                    <a:pt x="107" y="1551"/>
                  </a:lnTo>
                  <a:lnTo>
                    <a:pt x="272" y="1285"/>
                  </a:lnTo>
                  <a:lnTo>
                    <a:pt x="430" y="1192"/>
                  </a:lnTo>
                  <a:lnTo>
                    <a:pt x="591" y="1240"/>
                  </a:lnTo>
                  <a:lnTo>
                    <a:pt x="571" y="1333"/>
                  </a:lnTo>
                  <a:lnTo>
                    <a:pt x="674" y="1294"/>
                  </a:lnTo>
                  <a:lnTo>
                    <a:pt x="835" y="1353"/>
                  </a:lnTo>
                  <a:lnTo>
                    <a:pt x="835" y="1250"/>
                  </a:lnTo>
                  <a:lnTo>
                    <a:pt x="956" y="1090"/>
                  </a:lnTo>
                  <a:lnTo>
                    <a:pt x="1010" y="981"/>
                  </a:lnTo>
                  <a:lnTo>
                    <a:pt x="1074" y="947"/>
                  </a:lnTo>
                  <a:lnTo>
                    <a:pt x="1216" y="928"/>
                  </a:lnTo>
                  <a:lnTo>
                    <a:pt x="1455" y="884"/>
                  </a:lnTo>
                  <a:lnTo>
                    <a:pt x="1582" y="747"/>
                  </a:lnTo>
                  <a:lnTo>
                    <a:pt x="1679" y="665"/>
                  </a:lnTo>
                  <a:lnTo>
                    <a:pt x="1764" y="525"/>
                  </a:lnTo>
                  <a:lnTo>
                    <a:pt x="1821" y="386"/>
                  </a:lnTo>
                  <a:lnTo>
                    <a:pt x="2065" y="425"/>
                  </a:lnTo>
                  <a:lnTo>
                    <a:pt x="2246" y="420"/>
                  </a:lnTo>
                  <a:lnTo>
                    <a:pt x="2143" y="474"/>
                  </a:lnTo>
                  <a:lnTo>
                    <a:pt x="1962" y="464"/>
                  </a:lnTo>
                  <a:lnTo>
                    <a:pt x="1874" y="522"/>
                  </a:lnTo>
                  <a:lnTo>
                    <a:pt x="1763" y="527"/>
                  </a:lnTo>
                  <a:lnTo>
                    <a:pt x="1680" y="665"/>
                  </a:lnTo>
                  <a:lnTo>
                    <a:pt x="1763" y="728"/>
                  </a:lnTo>
                  <a:lnTo>
                    <a:pt x="1943" y="547"/>
                  </a:lnTo>
                  <a:lnTo>
                    <a:pt x="2026" y="527"/>
                  </a:lnTo>
                  <a:lnTo>
                    <a:pt x="2207" y="586"/>
                  </a:lnTo>
                  <a:lnTo>
                    <a:pt x="2266" y="444"/>
                  </a:lnTo>
                  <a:lnTo>
                    <a:pt x="2334" y="474"/>
                  </a:lnTo>
                  <a:lnTo>
                    <a:pt x="2363" y="527"/>
                  </a:lnTo>
                  <a:lnTo>
                    <a:pt x="2387" y="602"/>
                  </a:lnTo>
                  <a:lnTo>
                    <a:pt x="2451" y="597"/>
                  </a:lnTo>
                  <a:lnTo>
                    <a:pt x="2480" y="522"/>
                  </a:lnTo>
                  <a:lnTo>
                    <a:pt x="2558" y="522"/>
                  </a:lnTo>
                  <a:lnTo>
                    <a:pt x="2480" y="430"/>
                  </a:lnTo>
                  <a:lnTo>
                    <a:pt x="2529" y="342"/>
                  </a:lnTo>
                  <a:lnTo>
                    <a:pt x="2446" y="240"/>
                  </a:lnTo>
                  <a:lnTo>
                    <a:pt x="2602" y="235"/>
                  </a:lnTo>
                  <a:lnTo>
                    <a:pt x="2670" y="182"/>
                  </a:lnTo>
                  <a:lnTo>
                    <a:pt x="2753" y="342"/>
                  </a:lnTo>
                  <a:lnTo>
                    <a:pt x="2803" y="259"/>
                  </a:lnTo>
                  <a:lnTo>
                    <a:pt x="2768" y="201"/>
                  </a:lnTo>
                  <a:lnTo>
                    <a:pt x="2665" y="132"/>
                  </a:lnTo>
                  <a:lnTo>
                    <a:pt x="2548" y="182"/>
                  </a:lnTo>
                  <a:lnTo>
                    <a:pt x="2558" y="127"/>
                  </a:lnTo>
                  <a:lnTo>
                    <a:pt x="2534" y="68"/>
                  </a:lnTo>
                  <a:lnTo>
                    <a:pt x="2548" y="0"/>
                  </a:lnTo>
                  <a:lnTo>
                    <a:pt x="2652" y="0"/>
                  </a:lnTo>
                  <a:lnTo>
                    <a:pt x="2730" y="59"/>
                  </a:lnTo>
                  <a:lnTo>
                    <a:pt x="2675" y="112"/>
                  </a:lnTo>
                  <a:lnTo>
                    <a:pt x="2803" y="182"/>
                  </a:lnTo>
                  <a:lnTo>
                    <a:pt x="2924" y="137"/>
                  </a:lnTo>
                  <a:lnTo>
                    <a:pt x="2974" y="211"/>
                  </a:lnTo>
                  <a:lnTo>
                    <a:pt x="2891" y="312"/>
                  </a:lnTo>
                  <a:lnTo>
                    <a:pt x="2896" y="405"/>
                  </a:lnTo>
                  <a:lnTo>
                    <a:pt x="3057" y="566"/>
                  </a:lnTo>
                  <a:lnTo>
                    <a:pt x="3002" y="665"/>
                  </a:lnTo>
                  <a:lnTo>
                    <a:pt x="2934" y="562"/>
                  </a:lnTo>
                  <a:lnTo>
                    <a:pt x="2797" y="576"/>
                  </a:lnTo>
                  <a:lnTo>
                    <a:pt x="2740" y="636"/>
                  </a:lnTo>
                  <a:lnTo>
                    <a:pt x="2730" y="689"/>
                  </a:lnTo>
                  <a:lnTo>
                    <a:pt x="2652" y="709"/>
                  </a:lnTo>
                  <a:lnTo>
                    <a:pt x="2621" y="723"/>
                  </a:lnTo>
                  <a:lnTo>
                    <a:pt x="2452" y="595"/>
                  </a:lnTo>
                  <a:lnTo>
                    <a:pt x="2387" y="606"/>
                  </a:lnTo>
                  <a:lnTo>
                    <a:pt x="2631" y="850"/>
                  </a:lnTo>
                  <a:lnTo>
                    <a:pt x="2813" y="1011"/>
                  </a:lnTo>
                  <a:lnTo>
                    <a:pt x="2831" y="908"/>
                  </a:lnTo>
                  <a:lnTo>
                    <a:pt x="2939" y="908"/>
                  </a:lnTo>
                  <a:lnTo>
                    <a:pt x="3012" y="850"/>
                  </a:lnTo>
                  <a:lnTo>
                    <a:pt x="3125" y="967"/>
                  </a:lnTo>
                  <a:lnTo>
                    <a:pt x="3163" y="1026"/>
                  </a:lnTo>
                  <a:lnTo>
                    <a:pt x="3095" y="1090"/>
                  </a:lnTo>
                  <a:lnTo>
                    <a:pt x="3231" y="1250"/>
                  </a:lnTo>
                  <a:lnTo>
                    <a:pt x="3153" y="1392"/>
                  </a:lnTo>
                  <a:lnTo>
                    <a:pt x="3334" y="1534"/>
                  </a:lnTo>
                  <a:lnTo>
                    <a:pt x="3558" y="1554"/>
                  </a:lnTo>
                  <a:lnTo>
                    <a:pt x="3641" y="1582"/>
                  </a:lnTo>
                  <a:lnTo>
                    <a:pt x="3649" y="1784"/>
                  </a:lnTo>
                  <a:lnTo>
                    <a:pt x="3747" y="2075"/>
                  </a:lnTo>
                  <a:lnTo>
                    <a:pt x="3820" y="2251"/>
                  </a:lnTo>
                  <a:lnTo>
                    <a:pt x="3681" y="2301"/>
                  </a:lnTo>
                  <a:lnTo>
                    <a:pt x="3549" y="2394"/>
                  </a:lnTo>
                  <a:lnTo>
                    <a:pt x="3437" y="2281"/>
                  </a:lnTo>
                  <a:lnTo>
                    <a:pt x="3324" y="2105"/>
                  </a:lnTo>
                  <a:lnTo>
                    <a:pt x="3208" y="2140"/>
                  </a:lnTo>
                  <a:lnTo>
                    <a:pt x="3012" y="2149"/>
                  </a:lnTo>
                  <a:lnTo>
                    <a:pt x="2921" y="2216"/>
                  </a:lnTo>
                  <a:lnTo>
                    <a:pt x="2953" y="2301"/>
                  </a:lnTo>
                  <a:lnTo>
                    <a:pt x="2709" y="2403"/>
                  </a:lnTo>
                  <a:lnTo>
                    <a:pt x="2329" y="2561"/>
                  </a:lnTo>
                  <a:lnTo>
                    <a:pt x="1964" y="2391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7" name="Freeform 89">
              <a:extLst>
                <a:ext uri="{FF2B5EF4-FFF2-40B4-BE49-F238E27FC236}">
                  <a16:creationId xmlns:a16="http://schemas.microsoft.com/office/drawing/2014/main" id="{7C2EEB01-B7B9-4014-A47D-7B43D7E30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9511" y="2763728"/>
              <a:ext cx="435351" cy="453146"/>
            </a:xfrm>
            <a:custGeom>
              <a:avLst/>
              <a:gdLst>
                <a:gd name="T0" fmla="*/ 727 w 3418"/>
                <a:gd name="T1" fmla="*/ 2172 h 3486"/>
                <a:gd name="T2" fmla="*/ 816 w 3418"/>
                <a:gd name="T3" fmla="*/ 1630 h 3486"/>
                <a:gd name="T4" fmla="*/ 703 w 3418"/>
                <a:gd name="T5" fmla="*/ 1586 h 3486"/>
                <a:gd name="T6" fmla="*/ 746 w 3418"/>
                <a:gd name="T7" fmla="*/ 1063 h 3486"/>
                <a:gd name="T8" fmla="*/ 527 w 3418"/>
                <a:gd name="T9" fmla="*/ 1003 h 3486"/>
                <a:gd name="T10" fmla="*/ 113 w 3418"/>
                <a:gd name="T11" fmla="*/ 765 h 3486"/>
                <a:gd name="T12" fmla="*/ 1 w 3418"/>
                <a:gd name="T13" fmla="*/ 570 h 3486"/>
                <a:gd name="T14" fmla="*/ 260 w 3418"/>
                <a:gd name="T15" fmla="*/ 297 h 3486"/>
                <a:gd name="T16" fmla="*/ 479 w 3418"/>
                <a:gd name="T17" fmla="*/ 218 h 3486"/>
                <a:gd name="T18" fmla="*/ 776 w 3418"/>
                <a:gd name="T19" fmla="*/ 198 h 3486"/>
                <a:gd name="T20" fmla="*/ 1069 w 3418"/>
                <a:gd name="T21" fmla="*/ 285 h 3486"/>
                <a:gd name="T22" fmla="*/ 2057 w 3418"/>
                <a:gd name="T23" fmla="*/ 195 h 3486"/>
                <a:gd name="T24" fmla="*/ 2117 w 3418"/>
                <a:gd name="T25" fmla="*/ 44 h 3486"/>
                <a:gd name="T26" fmla="*/ 2431 w 3418"/>
                <a:gd name="T27" fmla="*/ 0 h 3486"/>
                <a:gd name="T28" fmla="*/ 2654 w 3418"/>
                <a:gd name="T29" fmla="*/ 288 h 3486"/>
                <a:gd name="T30" fmla="*/ 2924 w 3418"/>
                <a:gd name="T31" fmla="*/ 146 h 3486"/>
                <a:gd name="T32" fmla="*/ 2880 w 3418"/>
                <a:gd name="T33" fmla="*/ 373 h 3486"/>
                <a:gd name="T34" fmla="*/ 2870 w 3418"/>
                <a:gd name="T35" fmla="*/ 587 h 3486"/>
                <a:gd name="T36" fmla="*/ 2681 w 3418"/>
                <a:gd name="T37" fmla="*/ 822 h 3486"/>
                <a:gd name="T38" fmla="*/ 2806 w 3418"/>
                <a:gd name="T39" fmla="*/ 1042 h 3486"/>
                <a:gd name="T40" fmla="*/ 3129 w 3418"/>
                <a:gd name="T41" fmla="*/ 1809 h 3486"/>
                <a:gd name="T42" fmla="*/ 3324 w 3418"/>
                <a:gd name="T43" fmla="*/ 2055 h 3486"/>
                <a:gd name="T44" fmla="*/ 3393 w 3418"/>
                <a:gd name="T45" fmla="*/ 2311 h 3486"/>
                <a:gd name="T46" fmla="*/ 3251 w 3418"/>
                <a:gd name="T47" fmla="*/ 2604 h 3486"/>
                <a:gd name="T48" fmla="*/ 3418 w 3418"/>
                <a:gd name="T49" fmla="*/ 2920 h 3486"/>
                <a:gd name="T50" fmla="*/ 3099 w 3418"/>
                <a:gd name="T51" fmla="*/ 3138 h 3486"/>
                <a:gd name="T52" fmla="*/ 2807 w 3418"/>
                <a:gd name="T53" fmla="*/ 3203 h 3486"/>
                <a:gd name="T54" fmla="*/ 2402 w 3418"/>
                <a:gd name="T55" fmla="*/ 3486 h 3486"/>
                <a:gd name="T56" fmla="*/ 2082 w 3418"/>
                <a:gd name="T57" fmla="*/ 3380 h 3486"/>
                <a:gd name="T58" fmla="*/ 1823 w 3418"/>
                <a:gd name="T59" fmla="*/ 3407 h 3486"/>
                <a:gd name="T60" fmla="*/ 1658 w 3418"/>
                <a:gd name="T61" fmla="*/ 3028 h 3486"/>
                <a:gd name="T62" fmla="*/ 1777 w 3418"/>
                <a:gd name="T63" fmla="*/ 2880 h 3486"/>
                <a:gd name="T64" fmla="*/ 1469 w 3418"/>
                <a:gd name="T65" fmla="*/ 2568 h 3486"/>
                <a:gd name="T66" fmla="*/ 1152 w 3418"/>
                <a:gd name="T67" fmla="*/ 2475 h 3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18" h="3486">
                  <a:moveTo>
                    <a:pt x="972" y="2416"/>
                  </a:moveTo>
                  <a:lnTo>
                    <a:pt x="727" y="2172"/>
                  </a:lnTo>
                  <a:lnTo>
                    <a:pt x="746" y="1790"/>
                  </a:lnTo>
                  <a:lnTo>
                    <a:pt x="816" y="1630"/>
                  </a:lnTo>
                  <a:lnTo>
                    <a:pt x="776" y="1556"/>
                  </a:lnTo>
                  <a:lnTo>
                    <a:pt x="703" y="1586"/>
                  </a:lnTo>
                  <a:lnTo>
                    <a:pt x="713" y="1306"/>
                  </a:lnTo>
                  <a:lnTo>
                    <a:pt x="746" y="1063"/>
                  </a:lnTo>
                  <a:lnTo>
                    <a:pt x="605" y="984"/>
                  </a:lnTo>
                  <a:lnTo>
                    <a:pt x="527" y="1003"/>
                  </a:lnTo>
                  <a:lnTo>
                    <a:pt x="303" y="901"/>
                  </a:lnTo>
                  <a:lnTo>
                    <a:pt x="113" y="765"/>
                  </a:lnTo>
                  <a:lnTo>
                    <a:pt x="134" y="655"/>
                  </a:lnTo>
                  <a:lnTo>
                    <a:pt x="1" y="570"/>
                  </a:lnTo>
                  <a:lnTo>
                    <a:pt x="0" y="398"/>
                  </a:lnTo>
                  <a:lnTo>
                    <a:pt x="260" y="297"/>
                  </a:lnTo>
                  <a:lnTo>
                    <a:pt x="344" y="326"/>
                  </a:lnTo>
                  <a:lnTo>
                    <a:pt x="479" y="218"/>
                  </a:lnTo>
                  <a:lnTo>
                    <a:pt x="623" y="170"/>
                  </a:lnTo>
                  <a:lnTo>
                    <a:pt x="776" y="198"/>
                  </a:lnTo>
                  <a:lnTo>
                    <a:pt x="945" y="295"/>
                  </a:lnTo>
                  <a:lnTo>
                    <a:pt x="1069" y="285"/>
                  </a:lnTo>
                  <a:lnTo>
                    <a:pt x="1436" y="456"/>
                  </a:lnTo>
                  <a:lnTo>
                    <a:pt x="2057" y="195"/>
                  </a:lnTo>
                  <a:lnTo>
                    <a:pt x="2027" y="111"/>
                  </a:lnTo>
                  <a:lnTo>
                    <a:pt x="2117" y="44"/>
                  </a:lnTo>
                  <a:lnTo>
                    <a:pt x="2315" y="33"/>
                  </a:lnTo>
                  <a:lnTo>
                    <a:pt x="2431" y="0"/>
                  </a:lnTo>
                  <a:lnTo>
                    <a:pt x="2541" y="177"/>
                  </a:lnTo>
                  <a:lnTo>
                    <a:pt x="2654" y="288"/>
                  </a:lnTo>
                  <a:lnTo>
                    <a:pt x="2787" y="197"/>
                  </a:lnTo>
                  <a:lnTo>
                    <a:pt x="2924" y="146"/>
                  </a:lnTo>
                  <a:lnTo>
                    <a:pt x="2948" y="256"/>
                  </a:lnTo>
                  <a:lnTo>
                    <a:pt x="2880" y="373"/>
                  </a:lnTo>
                  <a:lnTo>
                    <a:pt x="2909" y="490"/>
                  </a:lnTo>
                  <a:lnTo>
                    <a:pt x="2870" y="587"/>
                  </a:lnTo>
                  <a:lnTo>
                    <a:pt x="2734" y="710"/>
                  </a:lnTo>
                  <a:lnTo>
                    <a:pt x="2681" y="822"/>
                  </a:lnTo>
                  <a:lnTo>
                    <a:pt x="2677" y="948"/>
                  </a:lnTo>
                  <a:lnTo>
                    <a:pt x="2806" y="1042"/>
                  </a:lnTo>
                  <a:lnTo>
                    <a:pt x="3212" y="1384"/>
                  </a:lnTo>
                  <a:lnTo>
                    <a:pt x="3129" y="1809"/>
                  </a:lnTo>
                  <a:lnTo>
                    <a:pt x="3277" y="1912"/>
                  </a:lnTo>
                  <a:lnTo>
                    <a:pt x="3324" y="2055"/>
                  </a:lnTo>
                  <a:lnTo>
                    <a:pt x="3334" y="2175"/>
                  </a:lnTo>
                  <a:lnTo>
                    <a:pt x="3393" y="2311"/>
                  </a:lnTo>
                  <a:lnTo>
                    <a:pt x="3336" y="2478"/>
                  </a:lnTo>
                  <a:lnTo>
                    <a:pt x="3251" y="2604"/>
                  </a:lnTo>
                  <a:lnTo>
                    <a:pt x="3290" y="2730"/>
                  </a:lnTo>
                  <a:lnTo>
                    <a:pt x="3418" y="2920"/>
                  </a:lnTo>
                  <a:lnTo>
                    <a:pt x="3411" y="3090"/>
                  </a:lnTo>
                  <a:lnTo>
                    <a:pt x="3099" y="3138"/>
                  </a:lnTo>
                  <a:lnTo>
                    <a:pt x="2980" y="3270"/>
                  </a:lnTo>
                  <a:lnTo>
                    <a:pt x="2807" y="3203"/>
                  </a:lnTo>
                  <a:lnTo>
                    <a:pt x="2708" y="3443"/>
                  </a:lnTo>
                  <a:lnTo>
                    <a:pt x="2402" y="3486"/>
                  </a:lnTo>
                  <a:lnTo>
                    <a:pt x="2195" y="3465"/>
                  </a:lnTo>
                  <a:lnTo>
                    <a:pt x="2082" y="3380"/>
                  </a:lnTo>
                  <a:lnTo>
                    <a:pt x="1956" y="3428"/>
                  </a:lnTo>
                  <a:lnTo>
                    <a:pt x="1823" y="3407"/>
                  </a:lnTo>
                  <a:lnTo>
                    <a:pt x="1796" y="3223"/>
                  </a:lnTo>
                  <a:lnTo>
                    <a:pt x="1658" y="3028"/>
                  </a:lnTo>
                  <a:lnTo>
                    <a:pt x="1744" y="2988"/>
                  </a:lnTo>
                  <a:lnTo>
                    <a:pt x="1777" y="2880"/>
                  </a:lnTo>
                  <a:lnTo>
                    <a:pt x="1673" y="2700"/>
                  </a:lnTo>
                  <a:lnTo>
                    <a:pt x="1469" y="2568"/>
                  </a:lnTo>
                  <a:lnTo>
                    <a:pt x="1283" y="2465"/>
                  </a:lnTo>
                  <a:lnTo>
                    <a:pt x="1152" y="2475"/>
                  </a:lnTo>
                  <a:lnTo>
                    <a:pt x="972" y="2416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8" name="Freeform 90">
              <a:extLst>
                <a:ext uri="{FF2B5EF4-FFF2-40B4-BE49-F238E27FC236}">
                  <a16:creationId xmlns:a16="http://schemas.microsoft.com/office/drawing/2014/main" id="{DD84B2C0-AB8A-488E-82BA-B323C3B73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7554" y="3157013"/>
              <a:ext cx="412670" cy="323124"/>
            </a:xfrm>
            <a:custGeom>
              <a:avLst/>
              <a:gdLst>
                <a:gd name="T0" fmla="*/ 0 w 3242"/>
                <a:gd name="T1" fmla="*/ 2073 h 2486"/>
                <a:gd name="T2" fmla="*/ 355 w 3242"/>
                <a:gd name="T3" fmla="*/ 1727 h 2486"/>
                <a:gd name="T4" fmla="*/ 703 w 3242"/>
                <a:gd name="T5" fmla="*/ 1289 h 2486"/>
                <a:gd name="T6" fmla="*/ 577 w 3242"/>
                <a:gd name="T7" fmla="*/ 1035 h 2486"/>
                <a:gd name="T8" fmla="*/ 175 w 3242"/>
                <a:gd name="T9" fmla="*/ 672 h 2486"/>
                <a:gd name="T10" fmla="*/ 337 w 3242"/>
                <a:gd name="T11" fmla="*/ 177 h 2486"/>
                <a:gd name="T12" fmla="*/ 787 w 3242"/>
                <a:gd name="T13" fmla="*/ 0 h 2486"/>
                <a:gd name="T14" fmla="*/ 1264 w 3242"/>
                <a:gd name="T15" fmla="*/ 196 h 2486"/>
                <a:gd name="T16" fmla="*/ 1431 w 3242"/>
                <a:gd name="T17" fmla="*/ 400 h 2486"/>
                <a:gd name="T18" fmla="*/ 1665 w 3242"/>
                <a:gd name="T19" fmla="*/ 438 h 2486"/>
                <a:gd name="T20" fmla="*/ 2177 w 3242"/>
                <a:gd name="T21" fmla="*/ 415 h 2486"/>
                <a:gd name="T22" fmla="*/ 2447 w 3242"/>
                <a:gd name="T23" fmla="*/ 241 h 2486"/>
                <a:gd name="T24" fmla="*/ 2877 w 3242"/>
                <a:gd name="T25" fmla="*/ 63 h 2486"/>
                <a:gd name="T26" fmla="*/ 3152 w 3242"/>
                <a:gd name="T27" fmla="*/ 350 h 2486"/>
                <a:gd name="T28" fmla="*/ 3145 w 3242"/>
                <a:gd name="T29" fmla="*/ 1026 h 2486"/>
                <a:gd name="T30" fmla="*/ 3022 w 3242"/>
                <a:gd name="T31" fmla="*/ 1289 h 2486"/>
                <a:gd name="T32" fmla="*/ 2827 w 3242"/>
                <a:gd name="T33" fmla="*/ 1227 h 2486"/>
                <a:gd name="T34" fmla="*/ 2792 w 3242"/>
                <a:gd name="T35" fmla="*/ 1128 h 2486"/>
                <a:gd name="T36" fmla="*/ 2660 w 3242"/>
                <a:gd name="T37" fmla="*/ 952 h 2486"/>
                <a:gd name="T38" fmla="*/ 2481 w 3242"/>
                <a:gd name="T39" fmla="*/ 929 h 2486"/>
                <a:gd name="T40" fmla="*/ 2573 w 3242"/>
                <a:gd name="T41" fmla="*/ 1172 h 2486"/>
                <a:gd name="T42" fmla="*/ 2396 w 3242"/>
                <a:gd name="T43" fmla="*/ 1192 h 2486"/>
                <a:gd name="T44" fmla="*/ 2223 w 3242"/>
                <a:gd name="T45" fmla="*/ 1367 h 2486"/>
                <a:gd name="T46" fmla="*/ 2012 w 3242"/>
                <a:gd name="T47" fmla="*/ 1510 h 2486"/>
                <a:gd name="T48" fmla="*/ 1811 w 3242"/>
                <a:gd name="T49" fmla="*/ 1549 h 2486"/>
                <a:gd name="T50" fmla="*/ 1612 w 3242"/>
                <a:gd name="T51" fmla="*/ 1710 h 2486"/>
                <a:gd name="T52" fmla="*/ 1386 w 3242"/>
                <a:gd name="T53" fmla="*/ 1773 h 2486"/>
                <a:gd name="T54" fmla="*/ 1225 w 3242"/>
                <a:gd name="T55" fmla="*/ 1896 h 2486"/>
                <a:gd name="T56" fmla="*/ 1161 w 3242"/>
                <a:gd name="T57" fmla="*/ 2032 h 2486"/>
                <a:gd name="T58" fmla="*/ 904 w 3242"/>
                <a:gd name="T59" fmla="*/ 1994 h 2486"/>
                <a:gd name="T60" fmla="*/ 620 w 3242"/>
                <a:gd name="T61" fmla="*/ 2135 h 2486"/>
                <a:gd name="T62" fmla="*/ 456 w 3242"/>
                <a:gd name="T63" fmla="*/ 2380 h 2486"/>
                <a:gd name="T64" fmla="*/ 391 w 3242"/>
                <a:gd name="T65" fmla="*/ 2486 h 2486"/>
                <a:gd name="T66" fmla="*/ 272 w 3242"/>
                <a:gd name="T67" fmla="*/ 2266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42" h="2486">
                  <a:moveTo>
                    <a:pt x="176" y="2321"/>
                  </a:moveTo>
                  <a:lnTo>
                    <a:pt x="0" y="2073"/>
                  </a:lnTo>
                  <a:lnTo>
                    <a:pt x="54" y="1904"/>
                  </a:lnTo>
                  <a:lnTo>
                    <a:pt x="355" y="1727"/>
                  </a:lnTo>
                  <a:lnTo>
                    <a:pt x="294" y="1473"/>
                  </a:lnTo>
                  <a:lnTo>
                    <a:pt x="703" y="1289"/>
                  </a:lnTo>
                  <a:lnTo>
                    <a:pt x="692" y="1182"/>
                  </a:lnTo>
                  <a:lnTo>
                    <a:pt x="577" y="1035"/>
                  </a:lnTo>
                  <a:lnTo>
                    <a:pt x="353" y="986"/>
                  </a:lnTo>
                  <a:lnTo>
                    <a:pt x="175" y="672"/>
                  </a:lnTo>
                  <a:lnTo>
                    <a:pt x="181" y="425"/>
                  </a:lnTo>
                  <a:lnTo>
                    <a:pt x="337" y="177"/>
                  </a:lnTo>
                  <a:lnTo>
                    <a:pt x="470" y="69"/>
                  </a:lnTo>
                  <a:lnTo>
                    <a:pt x="787" y="0"/>
                  </a:lnTo>
                  <a:lnTo>
                    <a:pt x="1124" y="0"/>
                  </a:lnTo>
                  <a:lnTo>
                    <a:pt x="1264" y="196"/>
                  </a:lnTo>
                  <a:lnTo>
                    <a:pt x="1290" y="381"/>
                  </a:lnTo>
                  <a:lnTo>
                    <a:pt x="1431" y="400"/>
                  </a:lnTo>
                  <a:lnTo>
                    <a:pt x="1550" y="351"/>
                  </a:lnTo>
                  <a:lnTo>
                    <a:pt x="1665" y="438"/>
                  </a:lnTo>
                  <a:lnTo>
                    <a:pt x="1869" y="459"/>
                  </a:lnTo>
                  <a:lnTo>
                    <a:pt x="2177" y="415"/>
                  </a:lnTo>
                  <a:lnTo>
                    <a:pt x="2275" y="177"/>
                  </a:lnTo>
                  <a:lnTo>
                    <a:pt x="2447" y="241"/>
                  </a:lnTo>
                  <a:lnTo>
                    <a:pt x="2564" y="112"/>
                  </a:lnTo>
                  <a:lnTo>
                    <a:pt x="2877" y="63"/>
                  </a:lnTo>
                  <a:lnTo>
                    <a:pt x="3126" y="192"/>
                  </a:lnTo>
                  <a:lnTo>
                    <a:pt x="3152" y="350"/>
                  </a:lnTo>
                  <a:lnTo>
                    <a:pt x="3242" y="498"/>
                  </a:lnTo>
                  <a:lnTo>
                    <a:pt x="3145" y="1026"/>
                  </a:lnTo>
                  <a:lnTo>
                    <a:pt x="3023" y="1194"/>
                  </a:lnTo>
                  <a:lnTo>
                    <a:pt x="3022" y="1289"/>
                  </a:lnTo>
                  <a:lnTo>
                    <a:pt x="2930" y="1294"/>
                  </a:lnTo>
                  <a:lnTo>
                    <a:pt x="2827" y="1227"/>
                  </a:lnTo>
                  <a:lnTo>
                    <a:pt x="2847" y="1154"/>
                  </a:lnTo>
                  <a:lnTo>
                    <a:pt x="2792" y="1128"/>
                  </a:lnTo>
                  <a:lnTo>
                    <a:pt x="2765" y="1053"/>
                  </a:lnTo>
                  <a:lnTo>
                    <a:pt x="2660" y="952"/>
                  </a:lnTo>
                  <a:lnTo>
                    <a:pt x="2578" y="1004"/>
                  </a:lnTo>
                  <a:lnTo>
                    <a:pt x="2481" y="929"/>
                  </a:lnTo>
                  <a:lnTo>
                    <a:pt x="2459" y="1008"/>
                  </a:lnTo>
                  <a:lnTo>
                    <a:pt x="2573" y="1172"/>
                  </a:lnTo>
                  <a:lnTo>
                    <a:pt x="2521" y="1212"/>
                  </a:lnTo>
                  <a:lnTo>
                    <a:pt x="2396" y="1192"/>
                  </a:lnTo>
                  <a:lnTo>
                    <a:pt x="2299" y="1267"/>
                  </a:lnTo>
                  <a:lnTo>
                    <a:pt x="2223" y="1367"/>
                  </a:lnTo>
                  <a:lnTo>
                    <a:pt x="2075" y="1371"/>
                  </a:lnTo>
                  <a:lnTo>
                    <a:pt x="2012" y="1510"/>
                  </a:lnTo>
                  <a:lnTo>
                    <a:pt x="1831" y="1495"/>
                  </a:lnTo>
                  <a:lnTo>
                    <a:pt x="1811" y="1549"/>
                  </a:lnTo>
                  <a:lnTo>
                    <a:pt x="1718" y="1559"/>
                  </a:lnTo>
                  <a:lnTo>
                    <a:pt x="1612" y="1710"/>
                  </a:lnTo>
                  <a:lnTo>
                    <a:pt x="1533" y="1709"/>
                  </a:lnTo>
                  <a:lnTo>
                    <a:pt x="1386" y="1773"/>
                  </a:lnTo>
                  <a:lnTo>
                    <a:pt x="1343" y="1886"/>
                  </a:lnTo>
                  <a:lnTo>
                    <a:pt x="1225" y="1896"/>
                  </a:lnTo>
                  <a:lnTo>
                    <a:pt x="1158" y="1933"/>
                  </a:lnTo>
                  <a:lnTo>
                    <a:pt x="1161" y="2032"/>
                  </a:lnTo>
                  <a:lnTo>
                    <a:pt x="1084" y="2086"/>
                  </a:lnTo>
                  <a:lnTo>
                    <a:pt x="904" y="1994"/>
                  </a:lnTo>
                  <a:lnTo>
                    <a:pt x="791" y="2116"/>
                  </a:lnTo>
                  <a:lnTo>
                    <a:pt x="620" y="2135"/>
                  </a:lnTo>
                  <a:lnTo>
                    <a:pt x="537" y="2266"/>
                  </a:lnTo>
                  <a:lnTo>
                    <a:pt x="456" y="2380"/>
                  </a:lnTo>
                  <a:lnTo>
                    <a:pt x="454" y="2458"/>
                  </a:lnTo>
                  <a:lnTo>
                    <a:pt x="391" y="2486"/>
                  </a:lnTo>
                  <a:lnTo>
                    <a:pt x="366" y="2360"/>
                  </a:lnTo>
                  <a:lnTo>
                    <a:pt x="272" y="2266"/>
                  </a:lnTo>
                  <a:lnTo>
                    <a:pt x="176" y="2321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9" name="Freeform 91">
              <a:extLst>
                <a:ext uri="{FF2B5EF4-FFF2-40B4-BE49-F238E27FC236}">
                  <a16:creationId xmlns:a16="http://schemas.microsoft.com/office/drawing/2014/main" id="{C0E268C0-5186-4542-B7F9-563D25BDC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601" y="3140921"/>
              <a:ext cx="365417" cy="332780"/>
            </a:xfrm>
            <a:custGeom>
              <a:avLst/>
              <a:gdLst>
                <a:gd name="T0" fmla="*/ 1549 w 2939"/>
                <a:gd name="T1" fmla="*/ 910 h 2620"/>
                <a:gd name="T2" fmla="*/ 1655 w 2939"/>
                <a:gd name="T3" fmla="*/ 805 h 2620"/>
                <a:gd name="T4" fmla="*/ 1469 w 2939"/>
                <a:gd name="T5" fmla="*/ 560 h 2620"/>
                <a:gd name="T6" fmla="*/ 1325 w 2939"/>
                <a:gd name="T7" fmla="*/ 580 h 2620"/>
                <a:gd name="T8" fmla="*/ 1154 w 2939"/>
                <a:gd name="T9" fmla="*/ 560 h 2620"/>
                <a:gd name="T10" fmla="*/ 1115 w 2939"/>
                <a:gd name="T11" fmla="*/ 415 h 2620"/>
                <a:gd name="T12" fmla="*/ 1115 w 2939"/>
                <a:gd name="T13" fmla="*/ 310 h 2620"/>
                <a:gd name="T14" fmla="*/ 1055 w 2939"/>
                <a:gd name="T15" fmla="*/ 270 h 2620"/>
                <a:gd name="T16" fmla="*/ 950 w 2939"/>
                <a:gd name="T17" fmla="*/ 165 h 2620"/>
                <a:gd name="T18" fmla="*/ 1055 w 2939"/>
                <a:gd name="T19" fmla="*/ 105 h 2620"/>
                <a:gd name="T20" fmla="*/ 1055 w 2939"/>
                <a:gd name="T21" fmla="*/ 0 h 2620"/>
                <a:gd name="T22" fmla="*/ 845 w 2939"/>
                <a:gd name="T23" fmla="*/ 0 h 2620"/>
                <a:gd name="T24" fmla="*/ 754 w 2939"/>
                <a:gd name="T25" fmla="*/ 63 h 2620"/>
                <a:gd name="T26" fmla="*/ 788 w 2939"/>
                <a:gd name="T27" fmla="*/ 212 h 2620"/>
                <a:gd name="T28" fmla="*/ 124 w 2939"/>
                <a:gd name="T29" fmla="*/ 555 h 2620"/>
                <a:gd name="T30" fmla="*/ 17 w 2939"/>
                <a:gd name="T31" fmla="*/ 662 h 2620"/>
                <a:gd name="T32" fmla="*/ 85 w 2939"/>
                <a:gd name="T33" fmla="*/ 775 h 2620"/>
                <a:gd name="T34" fmla="*/ 340 w 2939"/>
                <a:gd name="T35" fmla="*/ 990 h 2620"/>
                <a:gd name="T36" fmla="*/ 290 w 2939"/>
                <a:gd name="T37" fmla="*/ 1076 h 2620"/>
                <a:gd name="T38" fmla="*/ 310 w 2939"/>
                <a:gd name="T39" fmla="*/ 1235 h 2620"/>
                <a:gd name="T40" fmla="*/ 145 w 2939"/>
                <a:gd name="T41" fmla="*/ 1345 h 2620"/>
                <a:gd name="T42" fmla="*/ 165 w 2939"/>
                <a:gd name="T43" fmla="*/ 1486 h 2620"/>
                <a:gd name="T44" fmla="*/ 60 w 2939"/>
                <a:gd name="T45" fmla="*/ 1590 h 2620"/>
                <a:gd name="T46" fmla="*/ 85 w 2939"/>
                <a:gd name="T47" fmla="*/ 1695 h 2620"/>
                <a:gd name="T48" fmla="*/ 0 w 2939"/>
                <a:gd name="T49" fmla="*/ 1880 h 2620"/>
                <a:gd name="T50" fmla="*/ 60 w 2939"/>
                <a:gd name="T51" fmla="*/ 1910 h 2620"/>
                <a:gd name="T52" fmla="*/ 90 w 2939"/>
                <a:gd name="T53" fmla="*/ 1845 h 2620"/>
                <a:gd name="T54" fmla="*/ 165 w 2939"/>
                <a:gd name="T55" fmla="*/ 1870 h 2620"/>
                <a:gd name="T56" fmla="*/ 185 w 2939"/>
                <a:gd name="T57" fmla="*/ 2135 h 2620"/>
                <a:gd name="T58" fmla="*/ 290 w 2939"/>
                <a:gd name="T59" fmla="*/ 2065 h 2620"/>
                <a:gd name="T60" fmla="*/ 431 w 2939"/>
                <a:gd name="T61" fmla="*/ 2140 h 2620"/>
                <a:gd name="T62" fmla="*/ 535 w 2939"/>
                <a:gd name="T63" fmla="*/ 2335 h 2620"/>
                <a:gd name="T64" fmla="*/ 705 w 2939"/>
                <a:gd name="T65" fmla="*/ 2396 h 2620"/>
                <a:gd name="T66" fmla="*/ 785 w 2939"/>
                <a:gd name="T67" fmla="*/ 2620 h 2620"/>
                <a:gd name="T68" fmla="*/ 960 w 2939"/>
                <a:gd name="T69" fmla="*/ 2620 h 2620"/>
                <a:gd name="T70" fmla="*/ 1035 w 2939"/>
                <a:gd name="T71" fmla="*/ 2580 h 2620"/>
                <a:gd name="T72" fmla="*/ 906 w 2939"/>
                <a:gd name="T73" fmla="*/ 2444 h 2620"/>
                <a:gd name="T74" fmla="*/ 970 w 2939"/>
                <a:gd name="T75" fmla="*/ 2315 h 2620"/>
                <a:gd name="T76" fmla="*/ 1285 w 2939"/>
                <a:gd name="T77" fmla="*/ 2404 h 2620"/>
                <a:gd name="T78" fmla="*/ 1345 w 2939"/>
                <a:gd name="T79" fmla="*/ 2520 h 2620"/>
                <a:gd name="T80" fmla="*/ 1530 w 2939"/>
                <a:gd name="T81" fmla="*/ 2480 h 2620"/>
                <a:gd name="T82" fmla="*/ 1490 w 2939"/>
                <a:gd name="T83" fmla="*/ 2230 h 2620"/>
                <a:gd name="T84" fmla="*/ 1610 w 2939"/>
                <a:gd name="T85" fmla="*/ 2105 h 2620"/>
                <a:gd name="T86" fmla="*/ 1765 w 2939"/>
                <a:gd name="T87" fmla="*/ 2330 h 2620"/>
                <a:gd name="T88" fmla="*/ 1955 w 2939"/>
                <a:gd name="T89" fmla="*/ 2265 h 2620"/>
                <a:gd name="T90" fmla="*/ 2220 w 2939"/>
                <a:gd name="T91" fmla="*/ 2243 h 2620"/>
                <a:gd name="T92" fmla="*/ 2275 w 2939"/>
                <a:gd name="T93" fmla="*/ 2075 h 2620"/>
                <a:gd name="T94" fmla="*/ 2584 w 2939"/>
                <a:gd name="T95" fmla="*/ 1890 h 2620"/>
                <a:gd name="T96" fmla="*/ 2521 w 2939"/>
                <a:gd name="T97" fmla="*/ 1630 h 2620"/>
                <a:gd name="T98" fmla="*/ 2939 w 2939"/>
                <a:gd name="T99" fmla="*/ 1443 h 2620"/>
                <a:gd name="T100" fmla="*/ 2930 w 2939"/>
                <a:gd name="T101" fmla="*/ 1335 h 2620"/>
                <a:gd name="T102" fmla="*/ 2810 w 2939"/>
                <a:gd name="T103" fmla="*/ 1184 h 2620"/>
                <a:gd name="T104" fmla="*/ 2584 w 2939"/>
                <a:gd name="T105" fmla="*/ 1134 h 2620"/>
                <a:gd name="T106" fmla="*/ 2485 w 2939"/>
                <a:gd name="T107" fmla="*/ 1355 h 2620"/>
                <a:gd name="T108" fmla="*/ 2325 w 2939"/>
                <a:gd name="T109" fmla="*/ 1350 h 2620"/>
                <a:gd name="T110" fmla="*/ 2165 w 2939"/>
                <a:gd name="T111" fmla="*/ 1235 h 2620"/>
                <a:gd name="T112" fmla="*/ 1920 w 2939"/>
                <a:gd name="T113" fmla="*/ 1240 h 2620"/>
                <a:gd name="T114" fmla="*/ 1920 w 2939"/>
                <a:gd name="T115" fmla="*/ 1094 h 2620"/>
                <a:gd name="T116" fmla="*/ 1610 w 2939"/>
                <a:gd name="T117" fmla="*/ 1094 h 2620"/>
                <a:gd name="T118" fmla="*/ 1549 w 2939"/>
                <a:gd name="T119" fmla="*/ 910 h 2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39" h="2620">
                  <a:moveTo>
                    <a:pt x="1549" y="910"/>
                  </a:moveTo>
                  <a:lnTo>
                    <a:pt x="1655" y="805"/>
                  </a:lnTo>
                  <a:lnTo>
                    <a:pt x="1469" y="560"/>
                  </a:lnTo>
                  <a:lnTo>
                    <a:pt x="1325" y="580"/>
                  </a:lnTo>
                  <a:lnTo>
                    <a:pt x="1154" y="560"/>
                  </a:lnTo>
                  <a:lnTo>
                    <a:pt x="1115" y="415"/>
                  </a:lnTo>
                  <a:lnTo>
                    <a:pt x="1115" y="310"/>
                  </a:lnTo>
                  <a:lnTo>
                    <a:pt x="1055" y="270"/>
                  </a:lnTo>
                  <a:lnTo>
                    <a:pt x="950" y="165"/>
                  </a:lnTo>
                  <a:lnTo>
                    <a:pt x="1055" y="105"/>
                  </a:lnTo>
                  <a:lnTo>
                    <a:pt x="1055" y="0"/>
                  </a:lnTo>
                  <a:lnTo>
                    <a:pt x="845" y="0"/>
                  </a:lnTo>
                  <a:lnTo>
                    <a:pt x="754" y="63"/>
                  </a:lnTo>
                  <a:lnTo>
                    <a:pt x="788" y="212"/>
                  </a:lnTo>
                  <a:lnTo>
                    <a:pt x="124" y="555"/>
                  </a:lnTo>
                  <a:lnTo>
                    <a:pt x="17" y="662"/>
                  </a:lnTo>
                  <a:lnTo>
                    <a:pt x="85" y="775"/>
                  </a:lnTo>
                  <a:lnTo>
                    <a:pt x="340" y="990"/>
                  </a:lnTo>
                  <a:lnTo>
                    <a:pt x="290" y="1076"/>
                  </a:lnTo>
                  <a:lnTo>
                    <a:pt x="310" y="1235"/>
                  </a:lnTo>
                  <a:lnTo>
                    <a:pt x="145" y="1345"/>
                  </a:lnTo>
                  <a:lnTo>
                    <a:pt x="165" y="1486"/>
                  </a:lnTo>
                  <a:lnTo>
                    <a:pt x="60" y="1590"/>
                  </a:lnTo>
                  <a:lnTo>
                    <a:pt x="85" y="1695"/>
                  </a:lnTo>
                  <a:lnTo>
                    <a:pt x="0" y="1880"/>
                  </a:lnTo>
                  <a:lnTo>
                    <a:pt x="60" y="1910"/>
                  </a:lnTo>
                  <a:lnTo>
                    <a:pt x="90" y="1845"/>
                  </a:lnTo>
                  <a:lnTo>
                    <a:pt x="165" y="1870"/>
                  </a:lnTo>
                  <a:lnTo>
                    <a:pt x="185" y="2135"/>
                  </a:lnTo>
                  <a:lnTo>
                    <a:pt x="290" y="2065"/>
                  </a:lnTo>
                  <a:lnTo>
                    <a:pt x="431" y="2140"/>
                  </a:lnTo>
                  <a:lnTo>
                    <a:pt x="535" y="2335"/>
                  </a:lnTo>
                  <a:lnTo>
                    <a:pt x="705" y="2396"/>
                  </a:lnTo>
                  <a:lnTo>
                    <a:pt x="785" y="2620"/>
                  </a:lnTo>
                  <a:lnTo>
                    <a:pt x="960" y="2620"/>
                  </a:lnTo>
                  <a:lnTo>
                    <a:pt x="1035" y="2580"/>
                  </a:lnTo>
                  <a:lnTo>
                    <a:pt x="906" y="2444"/>
                  </a:lnTo>
                  <a:lnTo>
                    <a:pt x="970" y="2315"/>
                  </a:lnTo>
                  <a:lnTo>
                    <a:pt x="1285" y="2404"/>
                  </a:lnTo>
                  <a:lnTo>
                    <a:pt x="1345" y="2520"/>
                  </a:lnTo>
                  <a:lnTo>
                    <a:pt x="1530" y="2480"/>
                  </a:lnTo>
                  <a:lnTo>
                    <a:pt x="1490" y="2230"/>
                  </a:lnTo>
                  <a:lnTo>
                    <a:pt x="1610" y="2105"/>
                  </a:lnTo>
                  <a:lnTo>
                    <a:pt x="1765" y="2330"/>
                  </a:lnTo>
                  <a:lnTo>
                    <a:pt x="1955" y="2265"/>
                  </a:lnTo>
                  <a:lnTo>
                    <a:pt x="2220" y="2243"/>
                  </a:lnTo>
                  <a:lnTo>
                    <a:pt x="2275" y="2075"/>
                  </a:lnTo>
                  <a:lnTo>
                    <a:pt x="2584" y="1890"/>
                  </a:lnTo>
                  <a:lnTo>
                    <a:pt x="2521" y="1630"/>
                  </a:lnTo>
                  <a:lnTo>
                    <a:pt x="2939" y="1443"/>
                  </a:lnTo>
                  <a:lnTo>
                    <a:pt x="2930" y="1335"/>
                  </a:lnTo>
                  <a:lnTo>
                    <a:pt x="2810" y="1184"/>
                  </a:lnTo>
                  <a:lnTo>
                    <a:pt x="2584" y="1134"/>
                  </a:lnTo>
                  <a:lnTo>
                    <a:pt x="2485" y="1355"/>
                  </a:lnTo>
                  <a:lnTo>
                    <a:pt x="2325" y="1350"/>
                  </a:lnTo>
                  <a:lnTo>
                    <a:pt x="2165" y="1235"/>
                  </a:lnTo>
                  <a:lnTo>
                    <a:pt x="1920" y="1240"/>
                  </a:lnTo>
                  <a:lnTo>
                    <a:pt x="1920" y="1094"/>
                  </a:lnTo>
                  <a:lnTo>
                    <a:pt x="1610" y="1094"/>
                  </a:lnTo>
                  <a:lnTo>
                    <a:pt x="1549" y="910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0" name="Freeform 92">
              <a:extLst>
                <a:ext uri="{FF2B5EF4-FFF2-40B4-BE49-F238E27FC236}">
                  <a16:creationId xmlns:a16="http://schemas.microsoft.com/office/drawing/2014/main" id="{4A77FA7B-4F04-45F4-B4DA-2ADE6716F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005" y="3403540"/>
              <a:ext cx="672872" cy="711260"/>
            </a:xfrm>
            <a:custGeom>
              <a:avLst/>
              <a:gdLst>
                <a:gd name="T0" fmla="*/ 1621 w 5417"/>
                <a:gd name="T1" fmla="*/ 5297 h 5608"/>
                <a:gd name="T2" fmla="*/ 1891 w 5417"/>
                <a:gd name="T3" fmla="*/ 5112 h 5608"/>
                <a:gd name="T4" fmla="*/ 2131 w 5417"/>
                <a:gd name="T5" fmla="*/ 5257 h 5608"/>
                <a:gd name="T6" fmla="*/ 2596 w 5417"/>
                <a:gd name="T7" fmla="*/ 5356 h 5608"/>
                <a:gd name="T8" fmla="*/ 2996 w 5417"/>
                <a:gd name="T9" fmla="*/ 5046 h 5608"/>
                <a:gd name="T10" fmla="*/ 3636 w 5417"/>
                <a:gd name="T11" fmla="*/ 4951 h 5608"/>
                <a:gd name="T12" fmla="*/ 3706 w 5417"/>
                <a:gd name="T13" fmla="*/ 4891 h 5608"/>
                <a:gd name="T14" fmla="*/ 4127 w 5417"/>
                <a:gd name="T15" fmla="*/ 4881 h 5608"/>
                <a:gd name="T16" fmla="*/ 4292 w 5417"/>
                <a:gd name="T17" fmla="*/ 5026 h 5608"/>
                <a:gd name="T18" fmla="*/ 4627 w 5417"/>
                <a:gd name="T19" fmla="*/ 5026 h 5608"/>
                <a:gd name="T20" fmla="*/ 4557 w 5417"/>
                <a:gd name="T21" fmla="*/ 4551 h 5608"/>
                <a:gd name="T22" fmla="*/ 4457 w 5417"/>
                <a:gd name="T23" fmla="*/ 3891 h 5608"/>
                <a:gd name="T24" fmla="*/ 5037 w 5417"/>
                <a:gd name="T25" fmla="*/ 3496 h 5608"/>
                <a:gd name="T26" fmla="*/ 5301 w 5417"/>
                <a:gd name="T27" fmla="*/ 3371 h 5608"/>
                <a:gd name="T28" fmla="*/ 5409 w 5417"/>
                <a:gd name="T29" fmla="*/ 2946 h 5608"/>
                <a:gd name="T30" fmla="*/ 5117 w 5417"/>
                <a:gd name="T31" fmla="*/ 2651 h 5608"/>
                <a:gd name="T32" fmla="*/ 4664 w 5417"/>
                <a:gd name="T33" fmla="*/ 2380 h 5608"/>
                <a:gd name="T34" fmla="*/ 4106 w 5417"/>
                <a:gd name="T35" fmla="*/ 1885 h 5608"/>
                <a:gd name="T36" fmla="*/ 3737 w 5417"/>
                <a:gd name="T37" fmla="*/ 1314 h 5608"/>
                <a:gd name="T38" fmla="*/ 3584 w 5417"/>
                <a:gd name="T39" fmla="*/ 812 h 5608"/>
                <a:gd name="T40" fmla="*/ 3380 w 5417"/>
                <a:gd name="T41" fmla="*/ 434 h 5608"/>
                <a:gd name="T42" fmla="*/ 2746 w 5417"/>
                <a:gd name="T43" fmla="*/ 267 h 5608"/>
                <a:gd name="T44" fmla="*/ 2510 w 5417"/>
                <a:gd name="T45" fmla="*/ 417 h 5608"/>
                <a:gd name="T46" fmla="*/ 1953 w 5417"/>
                <a:gd name="T47" fmla="*/ 249 h 5608"/>
                <a:gd name="T48" fmla="*/ 1947 w 5417"/>
                <a:gd name="T49" fmla="*/ 554 h 5608"/>
                <a:gd name="T50" fmla="*/ 1515 w 5417"/>
                <a:gd name="T51" fmla="*/ 271 h 5608"/>
                <a:gd name="T52" fmla="*/ 1171 w 5417"/>
                <a:gd name="T53" fmla="*/ 65 h 5608"/>
                <a:gd name="T54" fmla="*/ 815 w 5417"/>
                <a:gd name="T55" fmla="*/ 251 h 5608"/>
                <a:gd name="T56" fmla="*/ 610 w 5417"/>
                <a:gd name="T57" fmla="*/ 520 h 5608"/>
                <a:gd name="T58" fmla="*/ 405 w 5417"/>
                <a:gd name="T59" fmla="*/ 706 h 5608"/>
                <a:gd name="T60" fmla="*/ 0 w 5417"/>
                <a:gd name="T61" fmla="*/ 1141 h 5608"/>
                <a:gd name="T62" fmla="*/ 149 w 5417"/>
                <a:gd name="T63" fmla="*/ 1618 h 5608"/>
                <a:gd name="T64" fmla="*/ 357 w 5417"/>
                <a:gd name="T65" fmla="*/ 1284 h 5608"/>
                <a:gd name="T66" fmla="*/ 970 w 5417"/>
                <a:gd name="T67" fmla="*/ 1626 h 5608"/>
                <a:gd name="T68" fmla="*/ 1195 w 5417"/>
                <a:gd name="T69" fmla="*/ 1746 h 5608"/>
                <a:gd name="T70" fmla="*/ 1280 w 5417"/>
                <a:gd name="T71" fmla="*/ 2196 h 5608"/>
                <a:gd name="T72" fmla="*/ 1376 w 5417"/>
                <a:gd name="T73" fmla="*/ 2526 h 5608"/>
                <a:gd name="T74" fmla="*/ 1665 w 5417"/>
                <a:gd name="T75" fmla="*/ 3166 h 5608"/>
                <a:gd name="T76" fmla="*/ 1450 w 5417"/>
                <a:gd name="T77" fmla="*/ 3356 h 5608"/>
                <a:gd name="T78" fmla="*/ 1141 w 5417"/>
                <a:gd name="T79" fmla="*/ 3792 h 5608"/>
                <a:gd name="T80" fmla="*/ 1226 w 5417"/>
                <a:gd name="T81" fmla="*/ 4371 h 5608"/>
                <a:gd name="T82" fmla="*/ 960 w 5417"/>
                <a:gd name="T83" fmla="*/ 4916 h 5608"/>
                <a:gd name="T84" fmla="*/ 716 w 5417"/>
                <a:gd name="T85" fmla="*/ 5172 h 5608"/>
                <a:gd name="T86" fmla="*/ 1171 w 5417"/>
                <a:gd name="T87" fmla="*/ 5297 h 5608"/>
                <a:gd name="T88" fmla="*/ 1356 w 5417"/>
                <a:gd name="T89" fmla="*/ 5476 h 5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417" h="5608">
                  <a:moveTo>
                    <a:pt x="1348" y="5608"/>
                  </a:moveTo>
                  <a:lnTo>
                    <a:pt x="1534" y="5547"/>
                  </a:lnTo>
                  <a:lnTo>
                    <a:pt x="1621" y="5297"/>
                  </a:lnTo>
                  <a:lnTo>
                    <a:pt x="1590" y="5127"/>
                  </a:lnTo>
                  <a:lnTo>
                    <a:pt x="1765" y="5172"/>
                  </a:lnTo>
                  <a:lnTo>
                    <a:pt x="1891" y="5112"/>
                  </a:lnTo>
                  <a:lnTo>
                    <a:pt x="2036" y="5192"/>
                  </a:lnTo>
                  <a:lnTo>
                    <a:pt x="2121" y="5172"/>
                  </a:lnTo>
                  <a:lnTo>
                    <a:pt x="2131" y="5257"/>
                  </a:lnTo>
                  <a:lnTo>
                    <a:pt x="2266" y="5411"/>
                  </a:lnTo>
                  <a:lnTo>
                    <a:pt x="2481" y="5337"/>
                  </a:lnTo>
                  <a:lnTo>
                    <a:pt x="2596" y="5356"/>
                  </a:lnTo>
                  <a:lnTo>
                    <a:pt x="2771" y="5222"/>
                  </a:lnTo>
                  <a:lnTo>
                    <a:pt x="2950" y="5137"/>
                  </a:lnTo>
                  <a:lnTo>
                    <a:pt x="2996" y="5046"/>
                  </a:lnTo>
                  <a:lnTo>
                    <a:pt x="3192" y="5046"/>
                  </a:lnTo>
                  <a:lnTo>
                    <a:pt x="3606" y="5026"/>
                  </a:lnTo>
                  <a:lnTo>
                    <a:pt x="3636" y="4951"/>
                  </a:lnTo>
                  <a:lnTo>
                    <a:pt x="3587" y="4861"/>
                  </a:lnTo>
                  <a:lnTo>
                    <a:pt x="3672" y="4802"/>
                  </a:lnTo>
                  <a:lnTo>
                    <a:pt x="3706" y="4891"/>
                  </a:lnTo>
                  <a:lnTo>
                    <a:pt x="3856" y="4842"/>
                  </a:lnTo>
                  <a:lnTo>
                    <a:pt x="4002" y="4946"/>
                  </a:lnTo>
                  <a:lnTo>
                    <a:pt x="4127" y="4881"/>
                  </a:lnTo>
                  <a:lnTo>
                    <a:pt x="4246" y="4861"/>
                  </a:lnTo>
                  <a:lnTo>
                    <a:pt x="4331" y="4966"/>
                  </a:lnTo>
                  <a:lnTo>
                    <a:pt x="4292" y="5026"/>
                  </a:lnTo>
                  <a:lnTo>
                    <a:pt x="4501" y="5172"/>
                  </a:lnTo>
                  <a:lnTo>
                    <a:pt x="4642" y="5192"/>
                  </a:lnTo>
                  <a:lnTo>
                    <a:pt x="4627" y="5026"/>
                  </a:lnTo>
                  <a:lnTo>
                    <a:pt x="4702" y="4881"/>
                  </a:lnTo>
                  <a:lnTo>
                    <a:pt x="4457" y="4757"/>
                  </a:lnTo>
                  <a:lnTo>
                    <a:pt x="4557" y="4551"/>
                  </a:lnTo>
                  <a:lnTo>
                    <a:pt x="4312" y="4232"/>
                  </a:lnTo>
                  <a:lnTo>
                    <a:pt x="4271" y="4136"/>
                  </a:lnTo>
                  <a:lnTo>
                    <a:pt x="4457" y="3891"/>
                  </a:lnTo>
                  <a:lnTo>
                    <a:pt x="4867" y="3782"/>
                  </a:lnTo>
                  <a:lnTo>
                    <a:pt x="4992" y="3681"/>
                  </a:lnTo>
                  <a:lnTo>
                    <a:pt x="5037" y="3496"/>
                  </a:lnTo>
                  <a:lnTo>
                    <a:pt x="4972" y="3391"/>
                  </a:lnTo>
                  <a:lnTo>
                    <a:pt x="5056" y="3206"/>
                  </a:lnTo>
                  <a:lnTo>
                    <a:pt x="5301" y="3371"/>
                  </a:lnTo>
                  <a:lnTo>
                    <a:pt x="5417" y="3206"/>
                  </a:lnTo>
                  <a:lnTo>
                    <a:pt x="5381" y="3021"/>
                  </a:lnTo>
                  <a:lnTo>
                    <a:pt x="5409" y="2946"/>
                  </a:lnTo>
                  <a:lnTo>
                    <a:pt x="5353" y="2814"/>
                  </a:lnTo>
                  <a:lnTo>
                    <a:pt x="5249" y="2798"/>
                  </a:lnTo>
                  <a:lnTo>
                    <a:pt x="5117" y="2651"/>
                  </a:lnTo>
                  <a:lnTo>
                    <a:pt x="4960" y="2636"/>
                  </a:lnTo>
                  <a:lnTo>
                    <a:pt x="4861" y="2437"/>
                  </a:lnTo>
                  <a:lnTo>
                    <a:pt x="4664" y="2380"/>
                  </a:lnTo>
                  <a:lnTo>
                    <a:pt x="4365" y="2004"/>
                  </a:lnTo>
                  <a:lnTo>
                    <a:pt x="4259" y="2046"/>
                  </a:lnTo>
                  <a:lnTo>
                    <a:pt x="4106" y="1885"/>
                  </a:lnTo>
                  <a:lnTo>
                    <a:pt x="3961" y="1737"/>
                  </a:lnTo>
                  <a:lnTo>
                    <a:pt x="3986" y="1599"/>
                  </a:lnTo>
                  <a:lnTo>
                    <a:pt x="3737" y="1314"/>
                  </a:lnTo>
                  <a:lnTo>
                    <a:pt x="3923" y="1035"/>
                  </a:lnTo>
                  <a:lnTo>
                    <a:pt x="3752" y="889"/>
                  </a:lnTo>
                  <a:lnTo>
                    <a:pt x="3584" y="812"/>
                  </a:lnTo>
                  <a:lnTo>
                    <a:pt x="3467" y="583"/>
                  </a:lnTo>
                  <a:lnTo>
                    <a:pt x="3382" y="523"/>
                  </a:lnTo>
                  <a:lnTo>
                    <a:pt x="3380" y="434"/>
                  </a:lnTo>
                  <a:lnTo>
                    <a:pt x="3199" y="178"/>
                  </a:lnTo>
                  <a:lnTo>
                    <a:pt x="2942" y="201"/>
                  </a:lnTo>
                  <a:lnTo>
                    <a:pt x="2746" y="267"/>
                  </a:lnTo>
                  <a:lnTo>
                    <a:pt x="2591" y="39"/>
                  </a:lnTo>
                  <a:lnTo>
                    <a:pt x="2470" y="165"/>
                  </a:lnTo>
                  <a:lnTo>
                    <a:pt x="2510" y="417"/>
                  </a:lnTo>
                  <a:lnTo>
                    <a:pt x="2327" y="455"/>
                  </a:lnTo>
                  <a:lnTo>
                    <a:pt x="2267" y="340"/>
                  </a:lnTo>
                  <a:lnTo>
                    <a:pt x="1953" y="249"/>
                  </a:lnTo>
                  <a:lnTo>
                    <a:pt x="1886" y="380"/>
                  </a:lnTo>
                  <a:lnTo>
                    <a:pt x="2014" y="516"/>
                  </a:lnTo>
                  <a:lnTo>
                    <a:pt x="1947" y="554"/>
                  </a:lnTo>
                  <a:lnTo>
                    <a:pt x="1767" y="554"/>
                  </a:lnTo>
                  <a:lnTo>
                    <a:pt x="1687" y="331"/>
                  </a:lnTo>
                  <a:lnTo>
                    <a:pt x="1515" y="271"/>
                  </a:lnTo>
                  <a:lnTo>
                    <a:pt x="1414" y="79"/>
                  </a:lnTo>
                  <a:lnTo>
                    <a:pt x="1271" y="0"/>
                  </a:lnTo>
                  <a:lnTo>
                    <a:pt x="1171" y="65"/>
                  </a:lnTo>
                  <a:lnTo>
                    <a:pt x="1030" y="221"/>
                  </a:lnTo>
                  <a:lnTo>
                    <a:pt x="930" y="221"/>
                  </a:lnTo>
                  <a:lnTo>
                    <a:pt x="815" y="251"/>
                  </a:lnTo>
                  <a:lnTo>
                    <a:pt x="860" y="375"/>
                  </a:lnTo>
                  <a:lnTo>
                    <a:pt x="690" y="540"/>
                  </a:lnTo>
                  <a:lnTo>
                    <a:pt x="610" y="520"/>
                  </a:lnTo>
                  <a:lnTo>
                    <a:pt x="526" y="585"/>
                  </a:lnTo>
                  <a:lnTo>
                    <a:pt x="526" y="746"/>
                  </a:lnTo>
                  <a:lnTo>
                    <a:pt x="405" y="706"/>
                  </a:lnTo>
                  <a:lnTo>
                    <a:pt x="124" y="711"/>
                  </a:lnTo>
                  <a:lnTo>
                    <a:pt x="30" y="766"/>
                  </a:lnTo>
                  <a:lnTo>
                    <a:pt x="0" y="1141"/>
                  </a:lnTo>
                  <a:lnTo>
                    <a:pt x="116" y="1345"/>
                  </a:lnTo>
                  <a:lnTo>
                    <a:pt x="163" y="1512"/>
                  </a:lnTo>
                  <a:lnTo>
                    <a:pt x="149" y="1618"/>
                  </a:lnTo>
                  <a:lnTo>
                    <a:pt x="438" y="1508"/>
                  </a:lnTo>
                  <a:lnTo>
                    <a:pt x="354" y="1369"/>
                  </a:lnTo>
                  <a:lnTo>
                    <a:pt x="357" y="1284"/>
                  </a:lnTo>
                  <a:lnTo>
                    <a:pt x="690" y="1430"/>
                  </a:lnTo>
                  <a:lnTo>
                    <a:pt x="895" y="1478"/>
                  </a:lnTo>
                  <a:lnTo>
                    <a:pt x="970" y="1626"/>
                  </a:lnTo>
                  <a:lnTo>
                    <a:pt x="986" y="1752"/>
                  </a:lnTo>
                  <a:lnTo>
                    <a:pt x="1066" y="1836"/>
                  </a:lnTo>
                  <a:lnTo>
                    <a:pt x="1195" y="1746"/>
                  </a:lnTo>
                  <a:lnTo>
                    <a:pt x="1270" y="1965"/>
                  </a:lnTo>
                  <a:lnTo>
                    <a:pt x="1246" y="2061"/>
                  </a:lnTo>
                  <a:lnTo>
                    <a:pt x="1280" y="2196"/>
                  </a:lnTo>
                  <a:lnTo>
                    <a:pt x="1251" y="2296"/>
                  </a:lnTo>
                  <a:lnTo>
                    <a:pt x="1396" y="2440"/>
                  </a:lnTo>
                  <a:lnTo>
                    <a:pt x="1376" y="2526"/>
                  </a:lnTo>
                  <a:lnTo>
                    <a:pt x="1616" y="2810"/>
                  </a:lnTo>
                  <a:lnTo>
                    <a:pt x="1561" y="3041"/>
                  </a:lnTo>
                  <a:lnTo>
                    <a:pt x="1665" y="3166"/>
                  </a:lnTo>
                  <a:lnTo>
                    <a:pt x="1541" y="3186"/>
                  </a:lnTo>
                  <a:lnTo>
                    <a:pt x="1406" y="3251"/>
                  </a:lnTo>
                  <a:lnTo>
                    <a:pt x="1450" y="3356"/>
                  </a:lnTo>
                  <a:lnTo>
                    <a:pt x="1376" y="3536"/>
                  </a:lnTo>
                  <a:lnTo>
                    <a:pt x="1066" y="3641"/>
                  </a:lnTo>
                  <a:lnTo>
                    <a:pt x="1141" y="3792"/>
                  </a:lnTo>
                  <a:lnTo>
                    <a:pt x="1125" y="4016"/>
                  </a:lnTo>
                  <a:lnTo>
                    <a:pt x="1210" y="4156"/>
                  </a:lnTo>
                  <a:lnTo>
                    <a:pt x="1226" y="4371"/>
                  </a:lnTo>
                  <a:lnTo>
                    <a:pt x="1215" y="4551"/>
                  </a:lnTo>
                  <a:lnTo>
                    <a:pt x="1180" y="4931"/>
                  </a:lnTo>
                  <a:lnTo>
                    <a:pt x="960" y="4916"/>
                  </a:lnTo>
                  <a:lnTo>
                    <a:pt x="669" y="5046"/>
                  </a:lnTo>
                  <a:lnTo>
                    <a:pt x="631" y="5097"/>
                  </a:lnTo>
                  <a:lnTo>
                    <a:pt x="716" y="5172"/>
                  </a:lnTo>
                  <a:lnTo>
                    <a:pt x="838" y="5127"/>
                  </a:lnTo>
                  <a:lnTo>
                    <a:pt x="1059" y="5183"/>
                  </a:lnTo>
                  <a:lnTo>
                    <a:pt x="1171" y="5297"/>
                  </a:lnTo>
                  <a:lnTo>
                    <a:pt x="1196" y="5456"/>
                  </a:lnTo>
                  <a:lnTo>
                    <a:pt x="1334" y="5422"/>
                  </a:lnTo>
                  <a:lnTo>
                    <a:pt x="1356" y="5476"/>
                  </a:lnTo>
                  <a:lnTo>
                    <a:pt x="1317" y="5555"/>
                  </a:lnTo>
                  <a:lnTo>
                    <a:pt x="1348" y="5608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b="1" ker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1" name="Freeform 93">
              <a:extLst>
                <a:ext uri="{FF2B5EF4-FFF2-40B4-BE49-F238E27FC236}">
                  <a16:creationId xmlns:a16="http://schemas.microsoft.com/office/drawing/2014/main" id="{A1944823-60ED-4D76-9AEC-5BE871B3C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7457" y="3163449"/>
              <a:ext cx="326356" cy="491767"/>
            </a:xfrm>
            <a:custGeom>
              <a:avLst/>
              <a:gdLst>
                <a:gd name="T0" fmla="*/ 1335 w 2625"/>
                <a:gd name="T1" fmla="*/ 2655 h 3873"/>
                <a:gd name="T2" fmla="*/ 1422 w 2625"/>
                <a:gd name="T3" fmla="*/ 3238 h 3873"/>
                <a:gd name="T4" fmla="*/ 1455 w 2625"/>
                <a:gd name="T5" fmla="*/ 3504 h 3873"/>
                <a:gd name="T6" fmla="*/ 1457 w 2625"/>
                <a:gd name="T7" fmla="*/ 3686 h 3873"/>
                <a:gd name="T8" fmla="*/ 1110 w 2625"/>
                <a:gd name="T9" fmla="*/ 3873 h 3873"/>
                <a:gd name="T10" fmla="*/ 1164 w 2625"/>
                <a:gd name="T11" fmla="*/ 3641 h 3873"/>
                <a:gd name="T12" fmla="*/ 821 w 2625"/>
                <a:gd name="T13" fmla="*/ 3550 h 3873"/>
                <a:gd name="T14" fmla="*/ 591 w 2625"/>
                <a:gd name="T15" fmla="*/ 3333 h 3873"/>
                <a:gd name="T16" fmla="*/ 591 w 2625"/>
                <a:gd name="T17" fmla="*/ 2873 h 3873"/>
                <a:gd name="T18" fmla="*/ 155 w 2625"/>
                <a:gd name="T19" fmla="*/ 2828 h 3873"/>
                <a:gd name="T20" fmla="*/ 0 w 2625"/>
                <a:gd name="T21" fmla="*/ 2662 h 3873"/>
                <a:gd name="T22" fmla="*/ 300 w 2625"/>
                <a:gd name="T23" fmla="*/ 2313 h 3873"/>
                <a:gd name="T24" fmla="*/ 240 w 2625"/>
                <a:gd name="T25" fmla="*/ 1898 h 3873"/>
                <a:gd name="T26" fmla="*/ 385 w 2625"/>
                <a:gd name="T27" fmla="*/ 1802 h 3873"/>
                <a:gd name="T28" fmla="*/ 476 w 2625"/>
                <a:gd name="T29" fmla="*/ 1329 h 3873"/>
                <a:gd name="T30" fmla="*/ 797 w 2625"/>
                <a:gd name="T31" fmla="*/ 1057 h 3873"/>
                <a:gd name="T32" fmla="*/ 880 w 2625"/>
                <a:gd name="T33" fmla="*/ 936 h 3873"/>
                <a:gd name="T34" fmla="*/ 1052 w 2625"/>
                <a:gd name="T35" fmla="*/ 772 h 3873"/>
                <a:gd name="T36" fmla="*/ 946 w 2625"/>
                <a:gd name="T37" fmla="*/ 677 h 3873"/>
                <a:gd name="T38" fmla="*/ 916 w 2625"/>
                <a:gd name="T39" fmla="*/ 530 h 3873"/>
                <a:gd name="T40" fmla="*/ 1141 w 2625"/>
                <a:gd name="T41" fmla="*/ 422 h 3873"/>
                <a:gd name="T42" fmla="*/ 1273 w 2625"/>
                <a:gd name="T43" fmla="*/ 320 h 3873"/>
                <a:gd name="T44" fmla="*/ 1437 w 2625"/>
                <a:gd name="T45" fmla="*/ 358 h 3873"/>
                <a:gd name="T46" fmla="*/ 1753 w 2625"/>
                <a:gd name="T47" fmla="*/ 35 h 3873"/>
                <a:gd name="T48" fmla="*/ 2066 w 2625"/>
                <a:gd name="T49" fmla="*/ 129 h 3873"/>
                <a:gd name="T50" fmla="*/ 2081 w 2625"/>
                <a:gd name="T51" fmla="*/ 648 h 3873"/>
                <a:gd name="T52" fmla="*/ 2246 w 2625"/>
                <a:gd name="T53" fmla="*/ 440 h 3873"/>
                <a:gd name="T54" fmla="*/ 2370 w 2625"/>
                <a:gd name="T55" fmla="*/ 598 h 3873"/>
                <a:gd name="T56" fmla="*/ 2625 w 2625"/>
                <a:gd name="T57" fmla="*/ 812 h 3873"/>
                <a:gd name="T58" fmla="*/ 2595 w 2625"/>
                <a:gd name="T59" fmla="*/ 1058 h 3873"/>
                <a:gd name="T60" fmla="*/ 2449 w 2625"/>
                <a:gd name="T61" fmla="*/ 1311 h 3873"/>
                <a:gd name="T62" fmla="*/ 2370 w 2625"/>
                <a:gd name="T63" fmla="*/ 1518 h 3873"/>
                <a:gd name="T64" fmla="*/ 2344 w 2625"/>
                <a:gd name="T65" fmla="*/ 1734 h 3873"/>
                <a:gd name="T66" fmla="*/ 2449 w 2625"/>
                <a:gd name="T67" fmla="*/ 1694 h 3873"/>
                <a:gd name="T68" fmla="*/ 2336 w 2625"/>
                <a:gd name="T69" fmla="*/ 2107 h 3873"/>
                <a:gd name="T70" fmla="*/ 2119 w 2625"/>
                <a:gd name="T71" fmla="*/ 2137 h 3873"/>
                <a:gd name="T72" fmla="*/ 1995 w 2625"/>
                <a:gd name="T73" fmla="*/ 2426 h 3873"/>
                <a:gd name="T74" fmla="*/ 1829 w 2625"/>
                <a:gd name="T75" fmla="*/ 2474 h 3873"/>
                <a:gd name="T76" fmla="*/ 1710 w 2625"/>
                <a:gd name="T77" fmla="*/ 2592 h 3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25" h="3873">
                  <a:moveTo>
                    <a:pt x="1425" y="2598"/>
                  </a:moveTo>
                  <a:lnTo>
                    <a:pt x="1335" y="2655"/>
                  </a:lnTo>
                  <a:lnTo>
                    <a:pt x="1305" y="3027"/>
                  </a:lnTo>
                  <a:lnTo>
                    <a:pt x="1422" y="3238"/>
                  </a:lnTo>
                  <a:lnTo>
                    <a:pt x="1466" y="3398"/>
                  </a:lnTo>
                  <a:lnTo>
                    <a:pt x="1455" y="3504"/>
                  </a:lnTo>
                  <a:lnTo>
                    <a:pt x="1391" y="3592"/>
                  </a:lnTo>
                  <a:lnTo>
                    <a:pt x="1457" y="3686"/>
                  </a:lnTo>
                  <a:lnTo>
                    <a:pt x="1227" y="3709"/>
                  </a:lnTo>
                  <a:lnTo>
                    <a:pt x="1110" y="3873"/>
                  </a:lnTo>
                  <a:lnTo>
                    <a:pt x="1068" y="3829"/>
                  </a:lnTo>
                  <a:lnTo>
                    <a:pt x="1164" y="3641"/>
                  </a:lnTo>
                  <a:lnTo>
                    <a:pt x="1005" y="3637"/>
                  </a:lnTo>
                  <a:lnTo>
                    <a:pt x="821" y="3550"/>
                  </a:lnTo>
                  <a:lnTo>
                    <a:pt x="610" y="3493"/>
                  </a:lnTo>
                  <a:lnTo>
                    <a:pt x="591" y="3333"/>
                  </a:lnTo>
                  <a:lnTo>
                    <a:pt x="676" y="3222"/>
                  </a:lnTo>
                  <a:lnTo>
                    <a:pt x="591" y="2873"/>
                  </a:lnTo>
                  <a:lnTo>
                    <a:pt x="360" y="2768"/>
                  </a:lnTo>
                  <a:lnTo>
                    <a:pt x="155" y="2828"/>
                  </a:lnTo>
                  <a:lnTo>
                    <a:pt x="10" y="2768"/>
                  </a:lnTo>
                  <a:lnTo>
                    <a:pt x="0" y="2662"/>
                  </a:lnTo>
                  <a:lnTo>
                    <a:pt x="140" y="2463"/>
                  </a:lnTo>
                  <a:lnTo>
                    <a:pt x="300" y="2313"/>
                  </a:lnTo>
                  <a:lnTo>
                    <a:pt x="215" y="2148"/>
                  </a:lnTo>
                  <a:lnTo>
                    <a:pt x="240" y="1898"/>
                  </a:lnTo>
                  <a:lnTo>
                    <a:pt x="310" y="1832"/>
                  </a:lnTo>
                  <a:lnTo>
                    <a:pt x="385" y="1802"/>
                  </a:lnTo>
                  <a:lnTo>
                    <a:pt x="385" y="1602"/>
                  </a:lnTo>
                  <a:lnTo>
                    <a:pt x="476" y="1329"/>
                  </a:lnTo>
                  <a:lnTo>
                    <a:pt x="720" y="1271"/>
                  </a:lnTo>
                  <a:lnTo>
                    <a:pt x="797" y="1057"/>
                  </a:lnTo>
                  <a:lnTo>
                    <a:pt x="777" y="998"/>
                  </a:lnTo>
                  <a:lnTo>
                    <a:pt x="880" y="936"/>
                  </a:lnTo>
                  <a:lnTo>
                    <a:pt x="1014" y="907"/>
                  </a:lnTo>
                  <a:lnTo>
                    <a:pt x="1052" y="772"/>
                  </a:lnTo>
                  <a:lnTo>
                    <a:pt x="1026" y="648"/>
                  </a:lnTo>
                  <a:lnTo>
                    <a:pt x="946" y="677"/>
                  </a:lnTo>
                  <a:lnTo>
                    <a:pt x="884" y="605"/>
                  </a:lnTo>
                  <a:lnTo>
                    <a:pt x="916" y="530"/>
                  </a:lnTo>
                  <a:lnTo>
                    <a:pt x="1052" y="485"/>
                  </a:lnTo>
                  <a:lnTo>
                    <a:pt x="1141" y="422"/>
                  </a:lnTo>
                  <a:lnTo>
                    <a:pt x="1301" y="470"/>
                  </a:lnTo>
                  <a:lnTo>
                    <a:pt x="1273" y="320"/>
                  </a:lnTo>
                  <a:lnTo>
                    <a:pt x="1357" y="278"/>
                  </a:lnTo>
                  <a:lnTo>
                    <a:pt x="1437" y="358"/>
                  </a:lnTo>
                  <a:lnTo>
                    <a:pt x="1686" y="178"/>
                  </a:lnTo>
                  <a:lnTo>
                    <a:pt x="1753" y="35"/>
                  </a:lnTo>
                  <a:lnTo>
                    <a:pt x="1841" y="0"/>
                  </a:lnTo>
                  <a:lnTo>
                    <a:pt x="2066" y="129"/>
                  </a:lnTo>
                  <a:lnTo>
                    <a:pt x="1951" y="351"/>
                  </a:lnTo>
                  <a:lnTo>
                    <a:pt x="2081" y="648"/>
                  </a:lnTo>
                  <a:lnTo>
                    <a:pt x="2205" y="493"/>
                  </a:lnTo>
                  <a:lnTo>
                    <a:pt x="2246" y="440"/>
                  </a:lnTo>
                  <a:lnTo>
                    <a:pt x="2302" y="483"/>
                  </a:lnTo>
                  <a:lnTo>
                    <a:pt x="2370" y="598"/>
                  </a:lnTo>
                  <a:lnTo>
                    <a:pt x="2534" y="738"/>
                  </a:lnTo>
                  <a:lnTo>
                    <a:pt x="2625" y="812"/>
                  </a:lnTo>
                  <a:lnTo>
                    <a:pt x="2576" y="899"/>
                  </a:lnTo>
                  <a:lnTo>
                    <a:pt x="2595" y="1058"/>
                  </a:lnTo>
                  <a:lnTo>
                    <a:pt x="2430" y="1167"/>
                  </a:lnTo>
                  <a:lnTo>
                    <a:pt x="2449" y="1311"/>
                  </a:lnTo>
                  <a:lnTo>
                    <a:pt x="2344" y="1413"/>
                  </a:lnTo>
                  <a:lnTo>
                    <a:pt x="2370" y="1518"/>
                  </a:lnTo>
                  <a:lnTo>
                    <a:pt x="2286" y="1703"/>
                  </a:lnTo>
                  <a:lnTo>
                    <a:pt x="2344" y="1734"/>
                  </a:lnTo>
                  <a:lnTo>
                    <a:pt x="2374" y="1668"/>
                  </a:lnTo>
                  <a:lnTo>
                    <a:pt x="2449" y="1694"/>
                  </a:lnTo>
                  <a:lnTo>
                    <a:pt x="2471" y="1959"/>
                  </a:lnTo>
                  <a:lnTo>
                    <a:pt x="2336" y="2107"/>
                  </a:lnTo>
                  <a:lnTo>
                    <a:pt x="2233" y="2109"/>
                  </a:lnTo>
                  <a:lnTo>
                    <a:pt x="2119" y="2137"/>
                  </a:lnTo>
                  <a:lnTo>
                    <a:pt x="2163" y="2261"/>
                  </a:lnTo>
                  <a:lnTo>
                    <a:pt x="1995" y="2426"/>
                  </a:lnTo>
                  <a:lnTo>
                    <a:pt x="1914" y="2407"/>
                  </a:lnTo>
                  <a:lnTo>
                    <a:pt x="1829" y="2474"/>
                  </a:lnTo>
                  <a:lnTo>
                    <a:pt x="1831" y="2632"/>
                  </a:lnTo>
                  <a:lnTo>
                    <a:pt x="1710" y="2592"/>
                  </a:lnTo>
                  <a:lnTo>
                    <a:pt x="1425" y="2598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2" name="Freeform 94">
              <a:extLst>
                <a:ext uri="{FF2B5EF4-FFF2-40B4-BE49-F238E27FC236}">
                  <a16:creationId xmlns:a16="http://schemas.microsoft.com/office/drawing/2014/main" id="{81E73333-3CA8-4D0A-90A0-2C1A258B1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665" y="2970347"/>
              <a:ext cx="483233" cy="466664"/>
            </a:xfrm>
            <a:custGeom>
              <a:avLst/>
              <a:gdLst>
                <a:gd name="T0" fmla="*/ 683 w 3799"/>
                <a:gd name="T1" fmla="*/ 3574 h 3589"/>
                <a:gd name="T2" fmla="*/ 443 w 3799"/>
                <a:gd name="T3" fmla="*/ 3293 h 3589"/>
                <a:gd name="T4" fmla="*/ 361 w 3799"/>
                <a:gd name="T5" fmla="*/ 3135 h 3589"/>
                <a:gd name="T6" fmla="*/ 77 w 3799"/>
                <a:gd name="T7" fmla="*/ 2841 h 3589"/>
                <a:gd name="T8" fmla="*/ 149 w 3799"/>
                <a:gd name="T9" fmla="*/ 2530 h 3589"/>
                <a:gd name="T10" fmla="*/ 0 w 3799"/>
                <a:gd name="T11" fmla="*/ 2372 h 3589"/>
                <a:gd name="T12" fmla="*/ 208 w 3799"/>
                <a:gd name="T13" fmla="*/ 2089 h 3589"/>
                <a:gd name="T14" fmla="*/ 424 w 3799"/>
                <a:gd name="T15" fmla="*/ 1843 h 3589"/>
                <a:gd name="T16" fmla="*/ 298 w 3799"/>
                <a:gd name="T17" fmla="*/ 1347 h 3589"/>
                <a:gd name="T18" fmla="*/ 241 w 3799"/>
                <a:gd name="T19" fmla="*/ 1024 h 3589"/>
                <a:gd name="T20" fmla="*/ 527 w 3799"/>
                <a:gd name="T21" fmla="*/ 1040 h 3589"/>
                <a:gd name="T22" fmla="*/ 929 w 3799"/>
                <a:gd name="T23" fmla="*/ 937 h 3589"/>
                <a:gd name="T24" fmla="*/ 1083 w 3799"/>
                <a:gd name="T25" fmla="*/ 860 h 3589"/>
                <a:gd name="T26" fmla="*/ 990 w 3799"/>
                <a:gd name="T27" fmla="*/ 587 h 3589"/>
                <a:gd name="T28" fmla="*/ 1295 w 3799"/>
                <a:gd name="T29" fmla="*/ 422 h 3589"/>
                <a:gd name="T30" fmla="*/ 1879 w 3799"/>
                <a:gd name="T31" fmla="*/ 181 h 3589"/>
                <a:gd name="T32" fmla="*/ 2020 w 3799"/>
                <a:gd name="T33" fmla="*/ 83 h 3589"/>
                <a:gd name="T34" fmla="*/ 2265 w 3799"/>
                <a:gd name="T35" fmla="*/ 302 h 3589"/>
                <a:gd name="T36" fmla="*/ 2304 w 3799"/>
                <a:gd name="T37" fmla="*/ 606 h 3589"/>
                <a:gd name="T38" fmla="*/ 2226 w 3799"/>
                <a:gd name="T39" fmla="*/ 776 h 3589"/>
                <a:gd name="T40" fmla="*/ 2597 w 3799"/>
                <a:gd name="T41" fmla="*/ 674 h 3589"/>
                <a:gd name="T42" fmla="*/ 2768 w 3799"/>
                <a:gd name="T43" fmla="*/ 483 h 3589"/>
                <a:gd name="T44" fmla="*/ 2647 w 3799"/>
                <a:gd name="T45" fmla="*/ 142 h 3589"/>
                <a:gd name="T46" fmla="*/ 2890 w 3799"/>
                <a:gd name="T47" fmla="*/ 0 h 3589"/>
                <a:gd name="T48" fmla="*/ 3071 w 3799"/>
                <a:gd name="T49" fmla="*/ 108 h 3589"/>
                <a:gd name="T50" fmla="*/ 3315 w 3799"/>
                <a:gd name="T51" fmla="*/ 142 h 3589"/>
                <a:gd name="T52" fmla="*/ 3511 w 3799"/>
                <a:gd name="T53" fmla="*/ 93 h 3589"/>
                <a:gd name="T54" fmla="*/ 3355 w 3799"/>
                <a:gd name="T55" fmla="*/ 322 h 3589"/>
                <a:gd name="T56" fmla="*/ 3496 w 3799"/>
                <a:gd name="T57" fmla="*/ 645 h 3589"/>
                <a:gd name="T58" fmla="*/ 3741 w 3799"/>
                <a:gd name="T59" fmla="*/ 1089 h 3589"/>
                <a:gd name="T60" fmla="*/ 3725 w 3799"/>
                <a:gd name="T61" fmla="*/ 1519 h 3589"/>
                <a:gd name="T62" fmla="*/ 3413 w 3799"/>
                <a:gd name="T63" fmla="*/ 1835 h 3589"/>
                <a:gd name="T64" fmla="*/ 3252 w 3799"/>
                <a:gd name="T65" fmla="*/ 1797 h 3589"/>
                <a:gd name="T66" fmla="*/ 3124 w 3799"/>
                <a:gd name="T67" fmla="*/ 1898 h 3589"/>
                <a:gd name="T68" fmla="*/ 2905 w 3799"/>
                <a:gd name="T69" fmla="*/ 2006 h 3589"/>
                <a:gd name="T70" fmla="*/ 2935 w 3799"/>
                <a:gd name="T71" fmla="*/ 2148 h 3589"/>
                <a:gd name="T72" fmla="*/ 3037 w 3799"/>
                <a:gd name="T73" fmla="*/ 2241 h 3589"/>
                <a:gd name="T74" fmla="*/ 2871 w 3799"/>
                <a:gd name="T75" fmla="*/ 2401 h 3589"/>
                <a:gd name="T76" fmla="*/ 2788 w 3799"/>
                <a:gd name="T77" fmla="*/ 2519 h 3589"/>
                <a:gd name="T78" fmla="*/ 2476 w 3799"/>
                <a:gd name="T79" fmla="*/ 2783 h 3589"/>
                <a:gd name="T80" fmla="*/ 2270 w 3799"/>
                <a:gd name="T81" fmla="*/ 2987 h 3589"/>
                <a:gd name="T82" fmla="*/ 1986 w 3799"/>
                <a:gd name="T83" fmla="*/ 2713 h 3589"/>
                <a:gd name="T84" fmla="*/ 1744 w 3799"/>
                <a:gd name="T85" fmla="*/ 3017 h 3589"/>
                <a:gd name="T86" fmla="*/ 1566 w 3799"/>
                <a:gd name="T87" fmla="*/ 3085 h 3589"/>
                <a:gd name="T88" fmla="*/ 1362 w 3799"/>
                <a:gd name="T89" fmla="*/ 3232 h 3589"/>
                <a:gd name="T90" fmla="*/ 1083 w 3799"/>
                <a:gd name="T91" fmla="*/ 3261 h 3589"/>
                <a:gd name="T92" fmla="*/ 930 w 3799"/>
                <a:gd name="T93" fmla="*/ 3383 h 3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99" h="3589">
                  <a:moveTo>
                    <a:pt x="900" y="3589"/>
                  </a:moveTo>
                  <a:lnTo>
                    <a:pt x="683" y="3574"/>
                  </a:lnTo>
                  <a:lnTo>
                    <a:pt x="542" y="3513"/>
                  </a:lnTo>
                  <a:lnTo>
                    <a:pt x="443" y="3293"/>
                  </a:lnTo>
                  <a:lnTo>
                    <a:pt x="267" y="3207"/>
                  </a:lnTo>
                  <a:lnTo>
                    <a:pt x="361" y="3135"/>
                  </a:lnTo>
                  <a:lnTo>
                    <a:pt x="193" y="2926"/>
                  </a:lnTo>
                  <a:lnTo>
                    <a:pt x="77" y="2841"/>
                  </a:lnTo>
                  <a:lnTo>
                    <a:pt x="182" y="2652"/>
                  </a:lnTo>
                  <a:lnTo>
                    <a:pt x="149" y="2530"/>
                  </a:lnTo>
                  <a:lnTo>
                    <a:pt x="33" y="2519"/>
                  </a:lnTo>
                  <a:lnTo>
                    <a:pt x="0" y="2372"/>
                  </a:lnTo>
                  <a:lnTo>
                    <a:pt x="327" y="2154"/>
                  </a:lnTo>
                  <a:lnTo>
                    <a:pt x="208" y="2089"/>
                  </a:lnTo>
                  <a:lnTo>
                    <a:pt x="326" y="1977"/>
                  </a:lnTo>
                  <a:lnTo>
                    <a:pt x="424" y="1843"/>
                  </a:lnTo>
                  <a:lnTo>
                    <a:pt x="424" y="1615"/>
                  </a:lnTo>
                  <a:lnTo>
                    <a:pt x="298" y="1347"/>
                  </a:lnTo>
                  <a:lnTo>
                    <a:pt x="160" y="1109"/>
                  </a:lnTo>
                  <a:lnTo>
                    <a:pt x="241" y="1024"/>
                  </a:lnTo>
                  <a:lnTo>
                    <a:pt x="450" y="976"/>
                  </a:lnTo>
                  <a:lnTo>
                    <a:pt x="527" y="1040"/>
                  </a:lnTo>
                  <a:lnTo>
                    <a:pt x="706" y="1072"/>
                  </a:lnTo>
                  <a:lnTo>
                    <a:pt x="929" y="937"/>
                  </a:lnTo>
                  <a:lnTo>
                    <a:pt x="1023" y="922"/>
                  </a:lnTo>
                  <a:lnTo>
                    <a:pt x="1083" y="860"/>
                  </a:lnTo>
                  <a:lnTo>
                    <a:pt x="970" y="694"/>
                  </a:lnTo>
                  <a:lnTo>
                    <a:pt x="990" y="587"/>
                  </a:lnTo>
                  <a:lnTo>
                    <a:pt x="1196" y="576"/>
                  </a:lnTo>
                  <a:lnTo>
                    <a:pt x="1295" y="422"/>
                  </a:lnTo>
                  <a:lnTo>
                    <a:pt x="1542" y="410"/>
                  </a:lnTo>
                  <a:lnTo>
                    <a:pt x="1879" y="181"/>
                  </a:lnTo>
                  <a:lnTo>
                    <a:pt x="1879" y="39"/>
                  </a:lnTo>
                  <a:lnTo>
                    <a:pt x="2020" y="83"/>
                  </a:lnTo>
                  <a:lnTo>
                    <a:pt x="2182" y="302"/>
                  </a:lnTo>
                  <a:lnTo>
                    <a:pt x="2265" y="302"/>
                  </a:lnTo>
                  <a:lnTo>
                    <a:pt x="2226" y="424"/>
                  </a:lnTo>
                  <a:lnTo>
                    <a:pt x="2304" y="606"/>
                  </a:lnTo>
                  <a:lnTo>
                    <a:pt x="2206" y="689"/>
                  </a:lnTo>
                  <a:lnTo>
                    <a:pt x="2226" y="776"/>
                  </a:lnTo>
                  <a:lnTo>
                    <a:pt x="2348" y="713"/>
                  </a:lnTo>
                  <a:lnTo>
                    <a:pt x="2597" y="674"/>
                  </a:lnTo>
                  <a:lnTo>
                    <a:pt x="2817" y="591"/>
                  </a:lnTo>
                  <a:lnTo>
                    <a:pt x="2768" y="483"/>
                  </a:lnTo>
                  <a:lnTo>
                    <a:pt x="2768" y="341"/>
                  </a:lnTo>
                  <a:lnTo>
                    <a:pt x="2647" y="142"/>
                  </a:lnTo>
                  <a:lnTo>
                    <a:pt x="2788" y="103"/>
                  </a:lnTo>
                  <a:lnTo>
                    <a:pt x="2890" y="0"/>
                  </a:lnTo>
                  <a:lnTo>
                    <a:pt x="3033" y="5"/>
                  </a:lnTo>
                  <a:lnTo>
                    <a:pt x="3071" y="108"/>
                  </a:lnTo>
                  <a:lnTo>
                    <a:pt x="3046" y="210"/>
                  </a:lnTo>
                  <a:lnTo>
                    <a:pt x="3315" y="142"/>
                  </a:lnTo>
                  <a:lnTo>
                    <a:pt x="3384" y="49"/>
                  </a:lnTo>
                  <a:lnTo>
                    <a:pt x="3511" y="93"/>
                  </a:lnTo>
                  <a:lnTo>
                    <a:pt x="3496" y="210"/>
                  </a:lnTo>
                  <a:lnTo>
                    <a:pt x="3355" y="322"/>
                  </a:lnTo>
                  <a:lnTo>
                    <a:pt x="3335" y="606"/>
                  </a:lnTo>
                  <a:lnTo>
                    <a:pt x="3496" y="645"/>
                  </a:lnTo>
                  <a:lnTo>
                    <a:pt x="3658" y="1108"/>
                  </a:lnTo>
                  <a:lnTo>
                    <a:pt x="3741" y="1089"/>
                  </a:lnTo>
                  <a:lnTo>
                    <a:pt x="3799" y="1191"/>
                  </a:lnTo>
                  <a:lnTo>
                    <a:pt x="3725" y="1519"/>
                  </a:lnTo>
                  <a:lnTo>
                    <a:pt x="3658" y="1660"/>
                  </a:lnTo>
                  <a:lnTo>
                    <a:pt x="3413" y="1835"/>
                  </a:lnTo>
                  <a:lnTo>
                    <a:pt x="3335" y="1758"/>
                  </a:lnTo>
                  <a:lnTo>
                    <a:pt x="3252" y="1797"/>
                  </a:lnTo>
                  <a:lnTo>
                    <a:pt x="3282" y="1947"/>
                  </a:lnTo>
                  <a:lnTo>
                    <a:pt x="3124" y="1898"/>
                  </a:lnTo>
                  <a:lnTo>
                    <a:pt x="3033" y="1962"/>
                  </a:lnTo>
                  <a:lnTo>
                    <a:pt x="2905" y="2006"/>
                  </a:lnTo>
                  <a:lnTo>
                    <a:pt x="2876" y="2080"/>
                  </a:lnTo>
                  <a:lnTo>
                    <a:pt x="2935" y="2148"/>
                  </a:lnTo>
                  <a:lnTo>
                    <a:pt x="3013" y="2119"/>
                  </a:lnTo>
                  <a:lnTo>
                    <a:pt x="3037" y="2241"/>
                  </a:lnTo>
                  <a:lnTo>
                    <a:pt x="3003" y="2372"/>
                  </a:lnTo>
                  <a:lnTo>
                    <a:pt x="2871" y="2401"/>
                  </a:lnTo>
                  <a:lnTo>
                    <a:pt x="2773" y="2460"/>
                  </a:lnTo>
                  <a:lnTo>
                    <a:pt x="2788" y="2519"/>
                  </a:lnTo>
                  <a:lnTo>
                    <a:pt x="2715" y="2724"/>
                  </a:lnTo>
                  <a:lnTo>
                    <a:pt x="2476" y="2783"/>
                  </a:lnTo>
                  <a:lnTo>
                    <a:pt x="2388" y="3046"/>
                  </a:lnTo>
                  <a:lnTo>
                    <a:pt x="2270" y="2987"/>
                  </a:lnTo>
                  <a:lnTo>
                    <a:pt x="2050" y="2635"/>
                  </a:lnTo>
                  <a:lnTo>
                    <a:pt x="1986" y="2713"/>
                  </a:lnTo>
                  <a:lnTo>
                    <a:pt x="1987" y="2837"/>
                  </a:lnTo>
                  <a:lnTo>
                    <a:pt x="1744" y="3017"/>
                  </a:lnTo>
                  <a:lnTo>
                    <a:pt x="1637" y="2998"/>
                  </a:lnTo>
                  <a:lnTo>
                    <a:pt x="1566" y="3085"/>
                  </a:lnTo>
                  <a:lnTo>
                    <a:pt x="1415" y="3129"/>
                  </a:lnTo>
                  <a:lnTo>
                    <a:pt x="1362" y="3232"/>
                  </a:lnTo>
                  <a:lnTo>
                    <a:pt x="1234" y="3163"/>
                  </a:lnTo>
                  <a:lnTo>
                    <a:pt x="1083" y="3261"/>
                  </a:lnTo>
                  <a:lnTo>
                    <a:pt x="1058" y="3412"/>
                  </a:lnTo>
                  <a:lnTo>
                    <a:pt x="930" y="3383"/>
                  </a:lnTo>
                  <a:lnTo>
                    <a:pt x="900" y="3589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b="1" ker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3" name="Freeform 95">
              <a:extLst>
                <a:ext uri="{FF2B5EF4-FFF2-40B4-BE49-F238E27FC236}">
                  <a16:creationId xmlns:a16="http://schemas.microsoft.com/office/drawing/2014/main" id="{59DFB44F-D905-464E-B018-3ED6CEC83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086" y="3312782"/>
              <a:ext cx="335806" cy="432549"/>
            </a:xfrm>
            <a:custGeom>
              <a:avLst/>
              <a:gdLst>
                <a:gd name="T0" fmla="*/ 262 w 2636"/>
                <a:gd name="T1" fmla="*/ 2197 h 3330"/>
                <a:gd name="T2" fmla="*/ 459 w 2636"/>
                <a:gd name="T3" fmla="*/ 1998 h 3330"/>
                <a:gd name="T4" fmla="*/ 107 w 2636"/>
                <a:gd name="T5" fmla="*/ 1626 h 3330"/>
                <a:gd name="T6" fmla="*/ 0 w 2636"/>
                <a:gd name="T7" fmla="*/ 1318 h 3330"/>
                <a:gd name="T8" fmla="*/ 79 w 2636"/>
                <a:gd name="T9" fmla="*/ 1073 h 3330"/>
                <a:gd name="T10" fmla="*/ 257 w 2636"/>
                <a:gd name="T11" fmla="*/ 989 h 3330"/>
                <a:gd name="T12" fmla="*/ 371 w 2636"/>
                <a:gd name="T13" fmla="*/ 884 h 3330"/>
                <a:gd name="T14" fmla="*/ 730 w 2636"/>
                <a:gd name="T15" fmla="*/ 959 h 3330"/>
                <a:gd name="T16" fmla="*/ 886 w 2636"/>
                <a:gd name="T17" fmla="*/ 779 h 3330"/>
                <a:gd name="T18" fmla="*/ 1061 w 2636"/>
                <a:gd name="T19" fmla="*/ 533 h 3330"/>
                <a:gd name="T20" fmla="*/ 1244 w 2636"/>
                <a:gd name="T21" fmla="*/ 497 h 3330"/>
                <a:gd name="T22" fmla="*/ 1469 w 2636"/>
                <a:gd name="T23" fmla="*/ 366 h 3330"/>
                <a:gd name="T24" fmla="*/ 1817 w 2636"/>
                <a:gd name="T25" fmla="*/ 206 h 3330"/>
                <a:gd name="T26" fmla="*/ 1880 w 2636"/>
                <a:gd name="T27" fmla="*/ 0 h 3330"/>
                <a:gd name="T28" fmla="*/ 2219 w 2636"/>
                <a:gd name="T29" fmla="*/ 415 h 3330"/>
                <a:gd name="T30" fmla="*/ 2148 w 2636"/>
                <a:gd name="T31" fmla="*/ 641 h 3330"/>
                <a:gd name="T32" fmla="*/ 2051 w 2636"/>
                <a:gd name="T33" fmla="*/ 951 h 3330"/>
                <a:gd name="T34" fmla="*/ 1972 w 2636"/>
                <a:gd name="T35" fmla="*/ 1269 h 3330"/>
                <a:gd name="T36" fmla="*/ 1853 w 2636"/>
                <a:gd name="T37" fmla="*/ 1559 h 3330"/>
                <a:gd name="T38" fmla="*/ 2192 w 2636"/>
                <a:gd name="T39" fmla="*/ 1557 h 3330"/>
                <a:gd name="T40" fmla="*/ 2501 w 2636"/>
                <a:gd name="T41" fmla="*/ 1999 h 3330"/>
                <a:gd name="T42" fmla="*/ 2438 w 2636"/>
                <a:gd name="T43" fmla="*/ 2267 h 3330"/>
                <a:gd name="T44" fmla="*/ 2569 w 2636"/>
                <a:gd name="T45" fmla="*/ 2379 h 3330"/>
                <a:gd name="T46" fmla="*/ 2500 w 2636"/>
                <a:gd name="T47" fmla="*/ 2524 h 3330"/>
                <a:gd name="T48" fmla="*/ 2398 w 2636"/>
                <a:gd name="T49" fmla="*/ 2955 h 3330"/>
                <a:gd name="T50" fmla="*/ 2223 w 2636"/>
                <a:gd name="T51" fmla="*/ 3330 h 3330"/>
                <a:gd name="T52" fmla="*/ 1609 w 2636"/>
                <a:gd name="T53" fmla="*/ 3141 h 3330"/>
                <a:gd name="T54" fmla="*/ 1304 w 2636"/>
                <a:gd name="T55" fmla="*/ 2990 h 3330"/>
                <a:gd name="T56" fmla="*/ 1323 w 2636"/>
                <a:gd name="T57" fmla="*/ 2685 h 3330"/>
                <a:gd name="T58" fmla="*/ 1250 w 2636"/>
                <a:gd name="T59" fmla="*/ 2408 h 3330"/>
                <a:gd name="T60" fmla="*/ 859 w 2636"/>
                <a:gd name="T61" fmla="*/ 2168 h 3330"/>
                <a:gd name="T62" fmla="*/ 239 w 2636"/>
                <a:gd name="T63" fmla="*/ 2274 h 3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36" h="3330">
                  <a:moveTo>
                    <a:pt x="239" y="2274"/>
                  </a:moveTo>
                  <a:lnTo>
                    <a:pt x="262" y="2197"/>
                  </a:lnTo>
                  <a:lnTo>
                    <a:pt x="312" y="2042"/>
                  </a:lnTo>
                  <a:lnTo>
                    <a:pt x="459" y="1998"/>
                  </a:lnTo>
                  <a:lnTo>
                    <a:pt x="421" y="1860"/>
                  </a:lnTo>
                  <a:lnTo>
                    <a:pt x="107" y="1626"/>
                  </a:lnTo>
                  <a:lnTo>
                    <a:pt x="101" y="1520"/>
                  </a:lnTo>
                  <a:lnTo>
                    <a:pt x="0" y="1318"/>
                  </a:lnTo>
                  <a:lnTo>
                    <a:pt x="29" y="1212"/>
                  </a:lnTo>
                  <a:lnTo>
                    <a:pt x="79" y="1073"/>
                  </a:lnTo>
                  <a:lnTo>
                    <a:pt x="180" y="1073"/>
                  </a:lnTo>
                  <a:lnTo>
                    <a:pt x="257" y="989"/>
                  </a:lnTo>
                  <a:lnTo>
                    <a:pt x="344" y="966"/>
                  </a:lnTo>
                  <a:lnTo>
                    <a:pt x="371" y="884"/>
                  </a:lnTo>
                  <a:lnTo>
                    <a:pt x="514" y="942"/>
                  </a:lnTo>
                  <a:lnTo>
                    <a:pt x="730" y="959"/>
                  </a:lnTo>
                  <a:lnTo>
                    <a:pt x="761" y="750"/>
                  </a:lnTo>
                  <a:lnTo>
                    <a:pt x="886" y="779"/>
                  </a:lnTo>
                  <a:lnTo>
                    <a:pt x="911" y="627"/>
                  </a:lnTo>
                  <a:lnTo>
                    <a:pt x="1061" y="533"/>
                  </a:lnTo>
                  <a:lnTo>
                    <a:pt x="1192" y="603"/>
                  </a:lnTo>
                  <a:lnTo>
                    <a:pt x="1244" y="497"/>
                  </a:lnTo>
                  <a:lnTo>
                    <a:pt x="1396" y="453"/>
                  </a:lnTo>
                  <a:lnTo>
                    <a:pt x="1469" y="366"/>
                  </a:lnTo>
                  <a:lnTo>
                    <a:pt x="1573" y="386"/>
                  </a:lnTo>
                  <a:lnTo>
                    <a:pt x="1817" y="206"/>
                  </a:lnTo>
                  <a:lnTo>
                    <a:pt x="1817" y="83"/>
                  </a:lnTo>
                  <a:lnTo>
                    <a:pt x="1880" y="0"/>
                  </a:lnTo>
                  <a:lnTo>
                    <a:pt x="2105" y="361"/>
                  </a:lnTo>
                  <a:lnTo>
                    <a:pt x="2219" y="415"/>
                  </a:lnTo>
                  <a:lnTo>
                    <a:pt x="2219" y="613"/>
                  </a:lnTo>
                  <a:lnTo>
                    <a:pt x="2148" y="641"/>
                  </a:lnTo>
                  <a:lnTo>
                    <a:pt x="2075" y="709"/>
                  </a:lnTo>
                  <a:lnTo>
                    <a:pt x="2051" y="951"/>
                  </a:lnTo>
                  <a:lnTo>
                    <a:pt x="2133" y="1114"/>
                  </a:lnTo>
                  <a:lnTo>
                    <a:pt x="1972" y="1269"/>
                  </a:lnTo>
                  <a:lnTo>
                    <a:pt x="1840" y="1455"/>
                  </a:lnTo>
                  <a:lnTo>
                    <a:pt x="1853" y="1559"/>
                  </a:lnTo>
                  <a:lnTo>
                    <a:pt x="1995" y="1616"/>
                  </a:lnTo>
                  <a:lnTo>
                    <a:pt x="2192" y="1557"/>
                  </a:lnTo>
                  <a:lnTo>
                    <a:pt x="2419" y="1661"/>
                  </a:lnTo>
                  <a:lnTo>
                    <a:pt x="2501" y="1999"/>
                  </a:lnTo>
                  <a:lnTo>
                    <a:pt x="2418" y="2109"/>
                  </a:lnTo>
                  <a:lnTo>
                    <a:pt x="2438" y="2267"/>
                  </a:lnTo>
                  <a:lnTo>
                    <a:pt x="2636" y="2320"/>
                  </a:lnTo>
                  <a:lnTo>
                    <a:pt x="2569" y="2379"/>
                  </a:lnTo>
                  <a:lnTo>
                    <a:pt x="2573" y="2478"/>
                  </a:lnTo>
                  <a:lnTo>
                    <a:pt x="2500" y="2524"/>
                  </a:lnTo>
                  <a:lnTo>
                    <a:pt x="2583" y="2768"/>
                  </a:lnTo>
                  <a:lnTo>
                    <a:pt x="2398" y="2955"/>
                  </a:lnTo>
                  <a:lnTo>
                    <a:pt x="2359" y="3077"/>
                  </a:lnTo>
                  <a:lnTo>
                    <a:pt x="2223" y="3330"/>
                  </a:lnTo>
                  <a:lnTo>
                    <a:pt x="1901" y="3141"/>
                  </a:lnTo>
                  <a:lnTo>
                    <a:pt x="1609" y="3141"/>
                  </a:lnTo>
                  <a:lnTo>
                    <a:pt x="1388" y="2960"/>
                  </a:lnTo>
                  <a:lnTo>
                    <a:pt x="1304" y="2990"/>
                  </a:lnTo>
                  <a:lnTo>
                    <a:pt x="1194" y="2877"/>
                  </a:lnTo>
                  <a:lnTo>
                    <a:pt x="1323" y="2685"/>
                  </a:lnTo>
                  <a:lnTo>
                    <a:pt x="1235" y="2584"/>
                  </a:lnTo>
                  <a:lnTo>
                    <a:pt x="1250" y="2408"/>
                  </a:lnTo>
                  <a:lnTo>
                    <a:pt x="1211" y="2270"/>
                  </a:lnTo>
                  <a:lnTo>
                    <a:pt x="859" y="2168"/>
                  </a:lnTo>
                  <a:lnTo>
                    <a:pt x="764" y="2267"/>
                  </a:lnTo>
                  <a:lnTo>
                    <a:pt x="239" y="2274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4" name="Freeform 97">
              <a:extLst>
                <a:ext uri="{FF2B5EF4-FFF2-40B4-BE49-F238E27FC236}">
                  <a16:creationId xmlns:a16="http://schemas.microsoft.com/office/drawing/2014/main" id="{A21CA46B-678C-43F7-9AFE-5FA06C969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645" y="3566389"/>
              <a:ext cx="424010" cy="490480"/>
            </a:xfrm>
            <a:custGeom>
              <a:avLst/>
              <a:gdLst>
                <a:gd name="T0" fmla="*/ 768 w 3328"/>
                <a:gd name="T1" fmla="*/ 3597 h 3769"/>
                <a:gd name="T2" fmla="*/ 479 w 3328"/>
                <a:gd name="T3" fmla="*/ 3705 h 3769"/>
                <a:gd name="T4" fmla="*/ 111 w 3328"/>
                <a:gd name="T5" fmla="*/ 3700 h 3769"/>
                <a:gd name="T6" fmla="*/ 16 w 3328"/>
                <a:gd name="T7" fmla="*/ 3537 h 3769"/>
                <a:gd name="T8" fmla="*/ 109 w 3328"/>
                <a:gd name="T9" fmla="*/ 2990 h 3769"/>
                <a:gd name="T10" fmla="*/ 79 w 3328"/>
                <a:gd name="T11" fmla="*/ 2678 h 3769"/>
                <a:gd name="T12" fmla="*/ 253 w 3328"/>
                <a:gd name="T13" fmla="*/ 2458 h 3769"/>
                <a:gd name="T14" fmla="*/ 240 w 3328"/>
                <a:gd name="T15" fmla="*/ 2234 h 3769"/>
                <a:gd name="T16" fmla="*/ 402 w 3328"/>
                <a:gd name="T17" fmla="*/ 1838 h 3769"/>
                <a:gd name="T18" fmla="*/ 703 w 3328"/>
                <a:gd name="T19" fmla="*/ 1475 h 3769"/>
                <a:gd name="T20" fmla="*/ 952 w 3328"/>
                <a:gd name="T21" fmla="*/ 1114 h 3769"/>
                <a:gd name="T22" fmla="*/ 1173 w 3328"/>
                <a:gd name="T23" fmla="*/ 813 h 3769"/>
                <a:gd name="T24" fmla="*/ 1163 w 3328"/>
                <a:gd name="T25" fmla="*/ 521 h 3769"/>
                <a:gd name="T26" fmla="*/ 1226 w 3328"/>
                <a:gd name="T27" fmla="*/ 364 h 3769"/>
                <a:gd name="T28" fmla="*/ 1569 w 3328"/>
                <a:gd name="T29" fmla="*/ 455 h 3769"/>
                <a:gd name="T30" fmla="*/ 1515 w 3328"/>
                <a:gd name="T31" fmla="*/ 682 h 3769"/>
                <a:gd name="T32" fmla="*/ 1852 w 3328"/>
                <a:gd name="T33" fmla="*/ 499 h 3769"/>
                <a:gd name="T34" fmla="*/ 1852 w 3328"/>
                <a:gd name="T35" fmla="*/ 321 h 3769"/>
                <a:gd name="T36" fmla="*/ 2049 w 3328"/>
                <a:gd name="T37" fmla="*/ 80 h 3769"/>
                <a:gd name="T38" fmla="*/ 2379 w 3328"/>
                <a:gd name="T39" fmla="*/ 140 h 3769"/>
                <a:gd name="T40" fmla="*/ 2652 w 3328"/>
                <a:gd name="T41" fmla="*/ 335 h 3769"/>
                <a:gd name="T42" fmla="*/ 2746 w 3328"/>
                <a:gd name="T43" fmla="*/ 536 h 3769"/>
                <a:gd name="T44" fmla="*/ 2945 w 3328"/>
                <a:gd name="T45" fmla="*/ 663 h 3769"/>
                <a:gd name="T46" fmla="*/ 2954 w 3328"/>
                <a:gd name="T47" fmla="*/ 890 h 3769"/>
                <a:gd name="T48" fmla="*/ 3067 w 3328"/>
                <a:gd name="T49" fmla="*/ 1126 h 3769"/>
                <a:gd name="T50" fmla="*/ 3282 w 3328"/>
                <a:gd name="T51" fmla="*/ 1488 h 3769"/>
                <a:gd name="T52" fmla="*/ 3328 w 3328"/>
                <a:gd name="T53" fmla="*/ 1835 h 3769"/>
                <a:gd name="T54" fmla="*/ 3078 w 3328"/>
                <a:gd name="T55" fmla="*/ 1919 h 3769"/>
                <a:gd name="T56" fmla="*/ 3049 w 3328"/>
                <a:gd name="T57" fmla="*/ 2195 h 3769"/>
                <a:gd name="T58" fmla="*/ 2818 w 3328"/>
                <a:gd name="T59" fmla="*/ 2448 h 3769"/>
                <a:gd name="T60" fmla="*/ 2887 w 3328"/>
                <a:gd name="T61" fmla="*/ 2807 h 3769"/>
                <a:gd name="T62" fmla="*/ 2858 w 3328"/>
                <a:gd name="T63" fmla="*/ 3559 h 3769"/>
                <a:gd name="T64" fmla="*/ 2357 w 3328"/>
                <a:gd name="T65" fmla="*/ 3671 h 3769"/>
                <a:gd name="T66" fmla="*/ 2134 w 3328"/>
                <a:gd name="T67" fmla="*/ 3684 h 3769"/>
                <a:gd name="T68" fmla="*/ 1676 w 3328"/>
                <a:gd name="T69" fmla="*/ 3537 h 3769"/>
                <a:gd name="T70" fmla="*/ 1471 w 3328"/>
                <a:gd name="T71" fmla="*/ 3485 h 3769"/>
                <a:gd name="T72" fmla="*/ 1329 w 3328"/>
                <a:gd name="T73" fmla="*/ 3445 h 3769"/>
                <a:gd name="T74" fmla="*/ 1168 w 3328"/>
                <a:gd name="T75" fmla="*/ 3264 h 3769"/>
                <a:gd name="T76" fmla="*/ 987 w 3328"/>
                <a:gd name="T77" fmla="*/ 3445 h 3769"/>
                <a:gd name="T78" fmla="*/ 1202 w 3328"/>
                <a:gd name="T79" fmla="*/ 3540 h 3769"/>
                <a:gd name="T80" fmla="*/ 974 w 3328"/>
                <a:gd name="T81" fmla="*/ 3684 h 3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28" h="3769">
                  <a:moveTo>
                    <a:pt x="974" y="3684"/>
                  </a:moveTo>
                  <a:lnTo>
                    <a:pt x="768" y="3597"/>
                  </a:lnTo>
                  <a:lnTo>
                    <a:pt x="621" y="3684"/>
                  </a:lnTo>
                  <a:lnTo>
                    <a:pt x="479" y="3705"/>
                  </a:lnTo>
                  <a:lnTo>
                    <a:pt x="376" y="3656"/>
                  </a:lnTo>
                  <a:lnTo>
                    <a:pt x="111" y="3700"/>
                  </a:lnTo>
                  <a:lnTo>
                    <a:pt x="33" y="3608"/>
                  </a:lnTo>
                  <a:lnTo>
                    <a:pt x="16" y="3537"/>
                  </a:lnTo>
                  <a:lnTo>
                    <a:pt x="0" y="3171"/>
                  </a:lnTo>
                  <a:lnTo>
                    <a:pt x="109" y="2990"/>
                  </a:lnTo>
                  <a:lnTo>
                    <a:pt x="64" y="2859"/>
                  </a:lnTo>
                  <a:lnTo>
                    <a:pt x="79" y="2678"/>
                  </a:lnTo>
                  <a:lnTo>
                    <a:pt x="164" y="2513"/>
                  </a:lnTo>
                  <a:lnTo>
                    <a:pt x="253" y="2458"/>
                  </a:lnTo>
                  <a:lnTo>
                    <a:pt x="294" y="2351"/>
                  </a:lnTo>
                  <a:lnTo>
                    <a:pt x="240" y="2234"/>
                  </a:lnTo>
                  <a:lnTo>
                    <a:pt x="325" y="2175"/>
                  </a:lnTo>
                  <a:lnTo>
                    <a:pt x="402" y="1838"/>
                  </a:lnTo>
                  <a:lnTo>
                    <a:pt x="606" y="1676"/>
                  </a:lnTo>
                  <a:lnTo>
                    <a:pt x="703" y="1475"/>
                  </a:lnTo>
                  <a:lnTo>
                    <a:pt x="814" y="1375"/>
                  </a:lnTo>
                  <a:lnTo>
                    <a:pt x="952" y="1114"/>
                  </a:lnTo>
                  <a:lnTo>
                    <a:pt x="986" y="1001"/>
                  </a:lnTo>
                  <a:lnTo>
                    <a:pt x="1173" y="813"/>
                  </a:lnTo>
                  <a:lnTo>
                    <a:pt x="1090" y="570"/>
                  </a:lnTo>
                  <a:lnTo>
                    <a:pt x="1163" y="521"/>
                  </a:lnTo>
                  <a:lnTo>
                    <a:pt x="1158" y="425"/>
                  </a:lnTo>
                  <a:lnTo>
                    <a:pt x="1226" y="364"/>
                  </a:lnTo>
                  <a:lnTo>
                    <a:pt x="1413" y="453"/>
                  </a:lnTo>
                  <a:lnTo>
                    <a:pt x="1569" y="455"/>
                  </a:lnTo>
                  <a:lnTo>
                    <a:pt x="1474" y="638"/>
                  </a:lnTo>
                  <a:lnTo>
                    <a:pt x="1515" y="682"/>
                  </a:lnTo>
                  <a:lnTo>
                    <a:pt x="1629" y="521"/>
                  </a:lnTo>
                  <a:lnTo>
                    <a:pt x="1852" y="499"/>
                  </a:lnTo>
                  <a:lnTo>
                    <a:pt x="1789" y="406"/>
                  </a:lnTo>
                  <a:lnTo>
                    <a:pt x="1852" y="321"/>
                  </a:lnTo>
                  <a:lnTo>
                    <a:pt x="2132" y="215"/>
                  </a:lnTo>
                  <a:lnTo>
                    <a:pt x="2049" y="80"/>
                  </a:lnTo>
                  <a:lnTo>
                    <a:pt x="2052" y="0"/>
                  </a:lnTo>
                  <a:lnTo>
                    <a:pt x="2379" y="140"/>
                  </a:lnTo>
                  <a:lnTo>
                    <a:pt x="2578" y="188"/>
                  </a:lnTo>
                  <a:lnTo>
                    <a:pt x="2652" y="335"/>
                  </a:lnTo>
                  <a:lnTo>
                    <a:pt x="2667" y="455"/>
                  </a:lnTo>
                  <a:lnTo>
                    <a:pt x="2746" y="536"/>
                  </a:lnTo>
                  <a:lnTo>
                    <a:pt x="2872" y="448"/>
                  </a:lnTo>
                  <a:lnTo>
                    <a:pt x="2945" y="663"/>
                  </a:lnTo>
                  <a:lnTo>
                    <a:pt x="2921" y="753"/>
                  </a:lnTo>
                  <a:lnTo>
                    <a:pt x="2954" y="890"/>
                  </a:lnTo>
                  <a:lnTo>
                    <a:pt x="2925" y="987"/>
                  </a:lnTo>
                  <a:lnTo>
                    <a:pt x="3067" y="1126"/>
                  </a:lnTo>
                  <a:lnTo>
                    <a:pt x="3048" y="1211"/>
                  </a:lnTo>
                  <a:lnTo>
                    <a:pt x="3282" y="1488"/>
                  </a:lnTo>
                  <a:lnTo>
                    <a:pt x="3228" y="1716"/>
                  </a:lnTo>
                  <a:lnTo>
                    <a:pt x="3328" y="1835"/>
                  </a:lnTo>
                  <a:lnTo>
                    <a:pt x="3212" y="1853"/>
                  </a:lnTo>
                  <a:lnTo>
                    <a:pt x="3078" y="1919"/>
                  </a:lnTo>
                  <a:lnTo>
                    <a:pt x="3120" y="2021"/>
                  </a:lnTo>
                  <a:lnTo>
                    <a:pt x="3049" y="2195"/>
                  </a:lnTo>
                  <a:lnTo>
                    <a:pt x="2746" y="2297"/>
                  </a:lnTo>
                  <a:lnTo>
                    <a:pt x="2818" y="2448"/>
                  </a:lnTo>
                  <a:lnTo>
                    <a:pt x="2803" y="2663"/>
                  </a:lnTo>
                  <a:lnTo>
                    <a:pt x="2887" y="2807"/>
                  </a:lnTo>
                  <a:lnTo>
                    <a:pt x="2901" y="3029"/>
                  </a:lnTo>
                  <a:lnTo>
                    <a:pt x="2858" y="3559"/>
                  </a:lnTo>
                  <a:lnTo>
                    <a:pt x="2642" y="3541"/>
                  </a:lnTo>
                  <a:lnTo>
                    <a:pt x="2357" y="3671"/>
                  </a:lnTo>
                  <a:lnTo>
                    <a:pt x="2281" y="3769"/>
                  </a:lnTo>
                  <a:lnTo>
                    <a:pt x="2134" y="3684"/>
                  </a:lnTo>
                  <a:lnTo>
                    <a:pt x="1847" y="3556"/>
                  </a:lnTo>
                  <a:lnTo>
                    <a:pt x="1676" y="3537"/>
                  </a:lnTo>
                  <a:lnTo>
                    <a:pt x="1534" y="3546"/>
                  </a:lnTo>
                  <a:lnTo>
                    <a:pt x="1471" y="3485"/>
                  </a:lnTo>
                  <a:lnTo>
                    <a:pt x="1368" y="3504"/>
                  </a:lnTo>
                  <a:lnTo>
                    <a:pt x="1329" y="3445"/>
                  </a:lnTo>
                  <a:lnTo>
                    <a:pt x="1290" y="3342"/>
                  </a:lnTo>
                  <a:lnTo>
                    <a:pt x="1168" y="3264"/>
                  </a:lnTo>
                  <a:lnTo>
                    <a:pt x="1046" y="3342"/>
                  </a:lnTo>
                  <a:lnTo>
                    <a:pt x="987" y="3445"/>
                  </a:lnTo>
                  <a:lnTo>
                    <a:pt x="1090" y="3546"/>
                  </a:lnTo>
                  <a:lnTo>
                    <a:pt x="1202" y="3540"/>
                  </a:lnTo>
                  <a:lnTo>
                    <a:pt x="1174" y="3584"/>
                  </a:lnTo>
                  <a:lnTo>
                    <a:pt x="974" y="3684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b="1" ker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5" name="Freeform 98">
              <a:extLst>
                <a:ext uri="{FF2B5EF4-FFF2-40B4-BE49-F238E27FC236}">
                  <a16:creationId xmlns:a16="http://schemas.microsoft.com/office/drawing/2014/main" id="{18A2A279-376D-4ABC-AEB8-75D077642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201" y="2938164"/>
              <a:ext cx="86944" cy="65655"/>
            </a:xfrm>
            <a:custGeom>
              <a:avLst/>
              <a:gdLst>
                <a:gd name="T0" fmla="*/ 171 w 198"/>
                <a:gd name="T1" fmla="*/ 147 h 147"/>
                <a:gd name="T2" fmla="*/ 137 w 198"/>
                <a:gd name="T3" fmla="*/ 109 h 147"/>
                <a:gd name="T4" fmla="*/ 74 w 198"/>
                <a:gd name="T5" fmla="*/ 133 h 147"/>
                <a:gd name="T6" fmla="*/ 57 w 198"/>
                <a:gd name="T7" fmla="*/ 121 h 147"/>
                <a:gd name="T8" fmla="*/ 9 w 198"/>
                <a:gd name="T9" fmla="*/ 129 h 147"/>
                <a:gd name="T10" fmla="*/ 5 w 198"/>
                <a:gd name="T11" fmla="*/ 99 h 147"/>
                <a:gd name="T12" fmla="*/ 0 w 198"/>
                <a:gd name="T13" fmla="*/ 52 h 147"/>
                <a:gd name="T14" fmla="*/ 39 w 198"/>
                <a:gd name="T15" fmla="*/ 0 h 147"/>
                <a:gd name="T16" fmla="*/ 50 w 198"/>
                <a:gd name="T17" fmla="*/ 9 h 147"/>
                <a:gd name="T18" fmla="*/ 86 w 198"/>
                <a:gd name="T19" fmla="*/ 0 h 147"/>
                <a:gd name="T20" fmla="*/ 132 w 198"/>
                <a:gd name="T21" fmla="*/ 30 h 147"/>
                <a:gd name="T22" fmla="*/ 158 w 198"/>
                <a:gd name="T23" fmla="*/ 61 h 147"/>
                <a:gd name="T24" fmla="*/ 161 w 198"/>
                <a:gd name="T25" fmla="*/ 81 h 147"/>
                <a:gd name="T26" fmla="*/ 198 w 198"/>
                <a:gd name="T27" fmla="*/ 91 h 147"/>
                <a:gd name="T28" fmla="*/ 171 w 198"/>
                <a:gd name="T2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8" h="147">
                  <a:moveTo>
                    <a:pt x="171" y="147"/>
                  </a:moveTo>
                  <a:lnTo>
                    <a:pt x="137" y="109"/>
                  </a:lnTo>
                  <a:lnTo>
                    <a:pt x="74" y="133"/>
                  </a:lnTo>
                  <a:lnTo>
                    <a:pt x="57" y="121"/>
                  </a:lnTo>
                  <a:lnTo>
                    <a:pt x="9" y="129"/>
                  </a:lnTo>
                  <a:lnTo>
                    <a:pt x="5" y="99"/>
                  </a:lnTo>
                  <a:lnTo>
                    <a:pt x="0" y="52"/>
                  </a:lnTo>
                  <a:lnTo>
                    <a:pt x="39" y="0"/>
                  </a:lnTo>
                  <a:lnTo>
                    <a:pt x="50" y="9"/>
                  </a:lnTo>
                  <a:lnTo>
                    <a:pt x="86" y="0"/>
                  </a:lnTo>
                  <a:lnTo>
                    <a:pt x="132" y="30"/>
                  </a:lnTo>
                  <a:lnTo>
                    <a:pt x="158" y="61"/>
                  </a:lnTo>
                  <a:lnTo>
                    <a:pt x="161" y="81"/>
                  </a:lnTo>
                  <a:lnTo>
                    <a:pt x="198" y="91"/>
                  </a:lnTo>
                  <a:lnTo>
                    <a:pt x="171" y="147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6" name="Freeform 99">
              <a:extLst>
                <a:ext uri="{FF2B5EF4-FFF2-40B4-BE49-F238E27FC236}">
                  <a16:creationId xmlns:a16="http://schemas.microsoft.com/office/drawing/2014/main" id="{F8D56E9F-B32E-413C-A6BB-43C5C3A25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1695" y="2863497"/>
              <a:ext cx="344627" cy="449928"/>
            </a:xfrm>
            <a:custGeom>
              <a:avLst/>
              <a:gdLst>
                <a:gd name="T0" fmla="*/ 1220 w 2708"/>
                <a:gd name="T1" fmla="*/ 126 h 3462"/>
                <a:gd name="T2" fmla="*/ 1044 w 2708"/>
                <a:gd name="T3" fmla="*/ 0 h 3462"/>
                <a:gd name="T4" fmla="*/ 731 w 2708"/>
                <a:gd name="T5" fmla="*/ 196 h 3462"/>
                <a:gd name="T6" fmla="*/ 465 w 2708"/>
                <a:gd name="T7" fmla="*/ 216 h 3462"/>
                <a:gd name="T8" fmla="*/ 180 w 2708"/>
                <a:gd name="T9" fmla="*/ 357 h 3462"/>
                <a:gd name="T10" fmla="*/ 380 w 2708"/>
                <a:gd name="T11" fmla="*/ 744 h 3462"/>
                <a:gd name="T12" fmla="*/ 407 w 2708"/>
                <a:gd name="T13" fmla="*/ 1009 h 3462"/>
                <a:gd name="T14" fmla="*/ 486 w 2708"/>
                <a:gd name="T15" fmla="*/ 1170 h 3462"/>
                <a:gd name="T16" fmla="*/ 465 w 2708"/>
                <a:gd name="T17" fmla="*/ 1573 h 3462"/>
                <a:gd name="T18" fmla="*/ 42 w 2708"/>
                <a:gd name="T19" fmla="*/ 1612 h 3462"/>
                <a:gd name="T20" fmla="*/ 62 w 2708"/>
                <a:gd name="T21" fmla="*/ 1858 h 3462"/>
                <a:gd name="T22" fmla="*/ 2 w 2708"/>
                <a:gd name="T23" fmla="*/ 1967 h 3462"/>
                <a:gd name="T24" fmla="*/ 0 w 2708"/>
                <a:gd name="T25" fmla="*/ 2073 h 3462"/>
                <a:gd name="T26" fmla="*/ 29 w 2708"/>
                <a:gd name="T27" fmla="*/ 2199 h 3462"/>
                <a:gd name="T28" fmla="*/ 119 w 2708"/>
                <a:gd name="T29" fmla="*/ 2137 h 3462"/>
                <a:gd name="T30" fmla="*/ 324 w 2708"/>
                <a:gd name="T31" fmla="*/ 2137 h 3462"/>
                <a:gd name="T32" fmla="*/ 324 w 2708"/>
                <a:gd name="T33" fmla="*/ 2239 h 3462"/>
                <a:gd name="T34" fmla="*/ 224 w 2708"/>
                <a:gd name="T35" fmla="*/ 2298 h 3462"/>
                <a:gd name="T36" fmla="*/ 324 w 2708"/>
                <a:gd name="T37" fmla="*/ 2403 h 3462"/>
                <a:gd name="T38" fmla="*/ 383 w 2708"/>
                <a:gd name="T39" fmla="*/ 2439 h 3462"/>
                <a:gd name="T40" fmla="*/ 383 w 2708"/>
                <a:gd name="T41" fmla="*/ 2545 h 3462"/>
                <a:gd name="T42" fmla="*/ 422 w 2708"/>
                <a:gd name="T43" fmla="*/ 2685 h 3462"/>
                <a:gd name="T44" fmla="*/ 590 w 2708"/>
                <a:gd name="T45" fmla="*/ 2704 h 3462"/>
                <a:gd name="T46" fmla="*/ 731 w 2708"/>
                <a:gd name="T47" fmla="*/ 2685 h 3462"/>
                <a:gd name="T48" fmla="*/ 912 w 2708"/>
                <a:gd name="T49" fmla="*/ 2925 h 3462"/>
                <a:gd name="T50" fmla="*/ 809 w 2708"/>
                <a:gd name="T51" fmla="*/ 3027 h 3462"/>
                <a:gd name="T52" fmla="*/ 869 w 2708"/>
                <a:gd name="T53" fmla="*/ 3207 h 3462"/>
                <a:gd name="T54" fmla="*/ 1169 w 2708"/>
                <a:gd name="T55" fmla="*/ 3207 h 3462"/>
                <a:gd name="T56" fmla="*/ 1167 w 2708"/>
                <a:gd name="T57" fmla="*/ 3351 h 3462"/>
                <a:gd name="T58" fmla="*/ 1407 w 2708"/>
                <a:gd name="T59" fmla="*/ 3345 h 3462"/>
                <a:gd name="T60" fmla="*/ 1565 w 2708"/>
                <a:gd name="T61" fmla="*/ 3457 h 3462"/>
                <a:gd name="T62" fmla="*/ 1721 w 2708"/>
                <a:gd name="T63" fmla="*/ 3462 h 3462"/>
                <a:gd name="T64" fmla="*/ 1817 w 2708"/>
                <a:gd name="T65" fmla="*/ 3249 h 3462"/>
                <a:gd name="T66" fmla="*/ 1638 w 2708"/>
                <a:gd name="T67" fmla="*/ 2930 h 3462"/>
                <a:gd name="T68" fmla="*/ 1643 w 2708"/>
                <a:gd name="T69" fmla="*/ 2685 h 3462"/>
                <a:gd name="T70" fmla="*/ 1804 w 2708"/>
                <a:gd name="T71" fmla="*/ 2431 h 3462"/>
                <a:gd name="T72" fmla="*/ 1931 w 2708"/>
                <a:gd name="T73" fmla="*/ 2329 h 3462"/>
                <a:gd name="T74" fmla="*/ 2253 w 2708"/>
                <a:gd name="T75" fmla="*/ 2260 h 3462"/>
                <a:gd name="T76" fmla="*/ 2589 w 2708"/>
                <a:gd name="T77" fmla="*/ 2260 h 3462"/>
                <a:gd name="T78" fmla="*/ 2673 w 2708"/>
                <a:gd name="T79" fmla="*/ 2221 h 3462"/>
                <a:gd name="T80" fmla="*/ 2708 w 2708"/>
                <a:gd name="T81" fmla="*/ 2113 h 3462"/>
                <a:gd name="T82" fmla="*/ 2606 w 2708"/>
                <a:gd name="T83" fmla="*/ 1936 h 3462"/>
                <a:gd name="T84" fmla="*/ 2405 w 2708"/>
                <a:gd name="T85" fmla="*/ 1803 h 3462"/>
                <a:gd name="T86" fmla="*/ 2214 w 2708"/>
                <a:gd name="T87" fmla="*/ 1699 h 3462"/>
                <a:gd name="T88" fmla="*/ 2082 w 2708"/>
                <a:gd name="T89" fmla="*/ 1708 h 3462"/>
                <a:gd name="T90" fmla="*/ 1898 w 2708"/>
                <a:gd name="T91" fmla="*/ 1648 h 3462"/>
                <a:gd name="T92" fmla="*/ 1658 w 2708"/>
                <a:gd name="T93" fmla="*/ 1407 h 3462"/>
                <a:gd name="T94" fmla="*/ 1677 w 2708"/>
                <a:gd name="T95" fmla="*/ 1023 h 3462"/>
                <a:gd name="T96" fmla="*/ 1746 w 2708"/>
                <a:gd name="T97" fmla="*/ 864 h 3462"/>
                <a:gd name="T98" fmla="*/ 1706 w 2708"/>
                <a:gd name="T99" fmla="*/ 789 h 3462"/>
                <a:gd name="T100" fmla="*/ 1632 w 2708"/>
                <a:gd name="T101" fmla="*/ 817 h 3462"/>
                <a:gd name="T102" fmla="*/ 1644 w 2708"/>
                <a:gd name="T103" fmla="*/ 537 h 3462"/>
                <a:gd name="T104" fmla="*/ 1676 w 2708"/>
                <a:gd name="T105" fmla="*/ 294 h 3462"/>
                <a:gd name="T106" fmla="*/ 1535 w 2708"/>
                <a:gd name="T107" fmla="*/ 217 h 3462"/>
                <a:gd name="T108" fmla="*/ 1455 w 2708"/>
                <a:gd name="T109" fmla="*/ 235 h 3462"/>
                <a:gd name="T110" fmla="*/ 1220 w 2708"/>
                <a:gd name="T111" fmla="*/ 126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08" h="3462">
                  <a:moveTo>
                    <a:pt x="1220" y="126"/>
                  </a:moveTo>
                  <a:lnTo>
                    <a:pt x="1044" y="0"/>
                  </a:lnTo>
                  <a:lnTo>
                    <a:pt x="731" y="196"/>
                  </a:lnTo>
                  <a:lnTo>
                    <a:pt x="465" y="216"/>
                  </a:lnTo>
                  <a:lnTo>
                    <a:pt x="180" y="357"/>
                  </a:lnTo>
                  <a:lnTo>
                    <a:pt x="380" y="744"/>
                  </a:lnTo>
                  <a:lnTo>
                    <a:pt x="407" y="1009"/>
                  </a:lnTo>
                  <a:lnTo>
                    <a:pt x="486" y="1170"/>
                  </a:lnTo>
                  <a:lnTo>
                    <a:pt x="465" y="1573"/>
                  </a:lnTo>
                  <a:lnTo>
                    <a:pt x="42" y="1612"/>
                  </a:lnTo>
                  <a:lnTo>
                    <a:pt x="62" y="1858"/>
                  </a:lnTo>
                  <a:lnTo>
                    <a:pt x="2" y="1967"/>
                  </a:lnTo>
                  <a:lnTo>
                    <a:pt x="0" y="2073"/>
                  </a:lnTo>
                  <a:lnTo>
                    <a:pt x="29" y="2199"/>
                  </a:lnTo>
                  <a:lnTo>
                    <a:pt x="119" y="2137"/>
                  </a:lnTo>
                  <a:lnTo>
                    <a:pt x="324" y="2137"/>
                  </a:lnTo>
                  <a:lnTo>
                    <a:pt x="324" y="2239"/>
                  </a:lnTo>
                  <a:lnTo>
                    <a:pt x="224" y="2298"/>
                  </a:lnTo>
                  <a:lnTo>
                    <a:pt x="324" y="2403"/>
                  </a:lnTo>
                  <a:lnTo>
                    <a:pt x="383" y="2439"/>
                  </a:lnTo>
                  <a:lnTo>
                    <a:pt x="383" y="2545"/>
                  </a:lnTo>
                  <a:lnTo>
                    <a:pt x="422" y="2685"/>
                  </a:lnTo>
                  <a:lnTo>
                    <a:pt x="590" y="2704"/>
                  </a:lnTo>
                  <a:lnTo>
                    <a:pt x="731" y="2685"/>
                  </a:lnTo>
                  <a:lnTo>
                    <a:pt x="912" y="2925"/>
                  </a:lnTo>
                  <a:lnTo>
                    <a:pt x="809" y="3027"/>
                  </a:lnTo>
                  <a:lnTo>
                    <a:pt x="869" y="3207"/>
                  </a:lnTo>
                  <a:lnTo>
                    <a:pt x="1169" y="3207"/>
                  </a:lnTo>
                  <a:lnTo>
                    <a:pt x="1167" y="3351"/>
                  </a:lnTo>
                  <a:lnTo>
                    <a:pt x="1407" y="3345"/>
                  </a:lnTo>
                  <a:lnTo>
                    <a:pt x="1565" y="3457"/>
                  </a:lnTo>
                  <a:lnTo>
                    <a:pt x="1721" y="3462"/>
                  </a:lnTo>
                  <a:lnTo>
                    <a:pt x="1817" y="3249"/>
                  </a:lnTo>
                  <a:lnTo>
                    <a:pt x="1638" y="2930"/>
                  </a:lnTo>
                  <a:lnTo>
                    <a:pt x="1643" y="2685"/>
                  </a:lnTo>
                  <a:lnTo>
                    <a:pt x="1804" y="2431"/>
                  </a:lnTo>
                  <a:lnTo>
                    <a:pt x="1931" y="2329"/>
                  </a:lnTo>
                  <a:lnTo>
                    <a:pt x="2253" y="2260"/>
                  </a:lnTo>
                  <a:lnTo>
                    <a:pt x="2589" y="2260"/>
                  </a:lnTo>
                  <a:lnTo>
                    <a:pt x="2673" y="2221"/>
                  </a:lnTo>
                  <a:lnTo>
                    <a:pt x="2708" y="2113"/>
                  </a:lnTo>
                  <a:lnTo>
                    <a:pt x="2606" y="1936"/>
                  </a:lnTo>
                  <a:lnTo>
                    <a:pt x="2405" y="1803"/>
                  </a:lnTo>
                  <a:lnTo>
                    <a:pt x="2214" y="1699"/>
                  </a:lnTo>
                  <a:lnTo>
                    <a:pt x="2082" y="1708"/>
                  </a:lnTo>
                  <a:lnTo>
                    <a:pt x="1898" y="1648"/>
                  </a:lnTo>
                  <a:lnTo>
                    <a:pt x="1658" y="1407"/>
                  </a:lnTo>
                  <a:lnTo>
                    <a:pt x="1677" y="1023"/>
                  </a:lnTo>
                  <a:lnTo>
                    <a:pt x="1746" y="864"/>
                  </a:lnTo>
                  <a:lnTo>
                    <a:pt x="1706" y="789"/>
                  </a:lnTo>
                  <a:lnTo>
                    <a:pt x="1632" y="817"/>
                  </a:lnTo>
                  <a:lnTo>
                    <a:pt x="1644" y="537"/>
                  </a:lnTo>
                  <a:lnTo>
                    <a:pt x="1676" y="294"/>
                  </a:lnTo>
                  <a:lnTo>
                    <a:pt x="1535" y="217"/>
                  </a:lnTo>
                  <a:lnTo>
                    <a:pt x="1455" y="235"/>
                  </a:lnTo>
                  <a:lnTo>
                    <a:pt x="1220" y="126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7" name="Freeform 100">
              <a:extLst>
                <a:ext uri="{FF2B5EF4-FFF2-40B4-BE49-F238E27FC236}">
                  <a16:creationId xmlns:a16="http://schemas.microsoft.com/office/drawing/2014/main" id="{083DC6DC-3843-4324-B072-4FC32321A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5193" y="2734119"/>
              <a:ext cx="25831" cy="19954"/>
            </a:xfrm>
            <a:custGeom>
              <a:avLst/>
              <a:gdLst>
                <a:gd name="T0" fmla="*/ 38 w 41"/>
                <a:gd name="T1" fmla="*/ 31 h 31"/>
                <a:gd name="T2" fmla="*/ 20 w 41"/>
                <a:gd name="T3" fmla="*/ 19 h 31"/>
                <a:gd name="T4" fmla="*/ 0 w 41"/>
                <a:gd name="T5" fmla="*/ 18 h 31"/>
                <a:gd name="T6" fmla="*/ 11 w 41"/>
                <a:gd name="T7" fmla="*/ 0 h 31"/>
                <a:gd name="T8" fmla="*/ 35 w 41"/>
                <a:gd name="T9" fmla="*/ 1 h 31"/>
                <a:gd name="T10" fmla="*/ 41 w 41"/>
                <a:gd name="T11" fmla="*/ 10 h 31"/>
                <a:gd name="T12" fmla="*/ 38 w 41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1">
                  <a:moveTo>
                    <a:pt x="38" y="31"/>
                  </a:moveTo>
                  <a:lnTo>
                    <a:pt x="20" y="19"/>
                  </a:lnTo>
                  <a:lnTo>
                    <a:pt x="0" y="18"/>
                  </a:lnTo>
                  <a:lnTo>
                    <a:pt x="11" y="0"/>
                  </a:lnTo>
                  <a:lnTo>
                    <a:pt x="35" y="1"/>
                  </a:lnTo>
                  <a:lnTo>
                    <a:pt x="41" y="10"/>
                  </a:lnTo>
                  <a:lnTo>
                    <a:pt x="38" y="31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A46E8B0-1B34-4495-8DBA-88F37E80F6A5}"/>
              </a:ext>
            </a:extLst>
          </p:cNvPr>
          <p:cNvGrpSpPr/>
          <p:nvPr/>
        </p:nvGrpSpPr>
        <p:grpSpPr>
          <a:xfrm>
            <a:off x="15868434" y="4777119"/>
            <a:ext cx="1122269" cy="1345368"/>
            <a:chOff x="5991665" y="2447684"/>
            <a:chExt cx="1228559" cy="1667116"/>
          </a:xfrm>
          <a:solidFill>
            <a:schemeClr val="bg1"/>
          </a:solidFill>
        </p:grpSpPr>
        <p:sp>
          <p:nvSpPr>
            <p:cNvPr id="117" name="Freeform 84">
              <a:extLst>
                <a:ext uri="{FF2B5EF4-FFF2-40B4-BE49-F238E27FC236}">
                  <a16:creationId xmlns:a16="http://schemas.microsoft.com/office/drawing/2014/main" id="{0944CB20-5D68-4A31-ACAE-474B0757E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7041" y="2672326"/>
              <a:ext cx="636961" cy="573514"/>
            </a:xfrm>
            <a:custGeom>
              <a:avLst/>
              <a:gdLst>
                <a:gd name="T0" fmla="*/ 296 w 1011"/>
                <a:gd name="T1" fmla="*/ 147 h 891"/>
                <a:gd name="T2" fmla="*/ 302 w 1011"/>
                <a:gd name="T3" fmla="*/ 92 h 891"/>
                <a:gd name="T4" fmla="*/ 274 w 1011"/>
                <a:gd name="T5" fmla="*/ 52 h 891"/>
                <a:gd name="T6" fmla="*/ 159 w 1011"/>
                <a:gd name="T7" fmla="*/ 63 h 891"/>
                <a:gd name="T8" fmla="*/ 78 w 1011"/>
                <a:gd name="T9" fmla="*/ 141 h 891"/>
                <a:gd name="T10" fmla="*/ 115 w 1011"/>
                <a:gd name="T11" fmla="*/ 178 h 891"/>
                <a:gd name="T12" fmla="*/ 111 w 1011"/>
                <a:gd name="T13" fmla="*/ 222 h 891"/>
                <a:gd name="T14" fmla="*/ 76 w 1011"/>
                <a:gd name="T15" fmla="*/ 357 h 891"/>
                <a:gd name="T16" fmla="*/ 25 w 1011"/>
                <a:gd name="T17" fmla="*/ 401 h 891"/>
                <a:gd name="T18" fmla="*/ 0 w 1011"/>
                <a:gd name="T19" fmla="*/ 451 h 891"/>
                <a:gd name="T20" fmla="*/ 26 w 1011"/>
                <a:gd name="T21" fmla="*/ 478 h 891"/>
                <a:gd name="T22" fmla="*/ 80 w 1011"/>
                <a:gd name="T23" fmla="*/ 484 h 891"/>
                <a:gd name="T24" fmla="*/ 112 w 1011"/>
                <a:gd name="T25" fmla="*/ 546 h 891"/>
                <a:gd name="T26" fmla="*/ 179 w 1011"/>
                <a:gd name="T27" fmla="*/ 472 h 891"/>
                <a:gd name="T28" fmla="*/ 241 w 1011"/>
                <a:gd name="T29" fmla="*/ 524 h 891"/>
                <a:gd name="T30" fmla="*/ 250 w 1011"/>
                <a:gd name="T31" fmla="*/ 549 h 891"/>
                <a:gd name="T32" fmla="*/ 246 w 1011"/>
                <a:gd name="T33" fmla="*/ 603 h 891"/>
                <a:gd name="T34" fmla="*/ 274 w 1011"/>
                <a:gd name="T35" fmla="*/ 607 h 891"/>
                <a:gd name="T36" fmla="*/ 369 w 1011"/>
                <a:gd name="T37" fmla="*/ 583 h 891"/>
                <a:gd name="T38" fmla="*/ 359 w 1011"/>
                <a:gd name="T39" fmla="*/ 532 h 891"/>
                <a:gd name="T40" fmla="*/ 363 w 1011"/>
                <a:gd name="T41" fmla="*/ 484 h 891"/>
                <a:gd name="T42" fmla="*/ 414 w 1011"/>
                <a:gd name="T43" fmla="*/ 464 h 891"/>
                <a:gd name="T44" fmla="*/ 415 w 1011"/>
                <a:gd name="T45" fmla="*/ 506 h 891"/>
                <a:gd name="T46" fmla="*/ 485 w 1011"/>
                <a:gd name="T47" fmla="*/ 473 h 891"/>
                <a:gd name="T48" fmla="*/ 506 w 1011"/>
                <a:gd name="T49" fmla="*/ 506 h 891"/>
                <a:gd name="T50" fmla="*/ 473 w 1011"/>
                <a:gd name="T51" fmla="*/ 586 h 891"/>
                <a:gd name="T52" fmla="*/ 539 w 1011"/>
                <a:gd name="T53" fmla="*/ 687 h 891"/>
                <a:gd name="T54" fmla="*/ 568 w 1011"/>
                <a:gd name="T55" fmla="*/ 704 h 891"/>
                <a:gd name="T56" fmla="*/ 570 w 1011"/>
                <a:gd name="T57" fmla="*/ 764 h 891"/>
                <a:gd name="T58" fmla="*/ 592 w 1011"/>
                <a:gd name="T59" fmla="*/ 832 h 891"/>
                <a:gd name="T60" fmla="*/ 650 w 1011"/>
                <a:gd name="T61" fmla="*/ 850 h 891"/>
                <a:gd name="T62" fmla="*/ 683 w 1011"/>
                <a:gd name="T63" fmla="*/ 838 h 891"/>
                <a:gd name="T64" fmla="*/ 801 w 1011"/>
                <a:gd name="T65" fmla="*/ 716 h 891"/>
                <a:gd name="T66" fmla="*/ 813 w 1011"/>
                <a:gd name="T67" fmla="*/ 671 h 891"/>
                <a:gd name="T68" fmla="*/ 894 w 1011"/>
                <a:gd name="T69" fmla="*/ 614 h 891"/>
                <a:gd name="T70" fmla="*/ 883 w 1011"/>
                <a:gd name="T71" fmla="*/ 500 h 891"/>
                <a:gd name="T72" fmla="*/ 837 w 1011"/>
                <a:gd name="T73" fmla="*/ 369 h 891"/>
                <a:gd name="T74" fmla="*/ 948 w 1011"/>
                <a:gd name="T75" fmla="*/ 336 h 891"/>
                <a:gd name="T76" fmla="*/ 926 w 1011"/>
                <a:gd name="T77" fmla="*/ 259 h 891"/>
                <a:gd name="T78" fmla="*/ 863 w 1011"/>
                <a:gd name="T79" fmla="*/ 231 h 891"/>
                <a:gd name="T80" fmla="*/ 767 w 1011"/>
                <a:gd name="T81" fmla="*/ 162 h 891"/>
                <a:gd name="T82" fmla="*/ 731 w 1011"/>
                <a:gd name="T83" fmla="*/ 171 h 891"/>
                <a:gd name="T84" fmla="*/ 699 w 1011"/>
                <a:gd name="T85" fmla="*/ 170 h 891"/>
                <a:gd name="T86" fmla="*/ 673 w 1011"/>
                <a:gd name="T87" fmla="*/ 160 h 891"/>
                <a:gd name="T88" fmla="*/ 662 w 1011"/>
                <a:gd name="T89" fmla="*/ 159 h 891"/>
                <a:gd name="T90" fmla="*/ 609 w 1011"/>
                <a:gd name="T91" fmla="*/ 113 h 891"/>
                <a:gd name="T92" fmla="*/ 518 w 1011"/>
                <a:gd name="T93" fmla="*/ 0 h 891"/>
                <a:gd name="T94" fmla="*/ 396 w 1011"/>
                <a:gd name="T95" fmla="*/ 3 h 891"/>
                <a:gd name="T96" fmla="*/ 387 w 1011"/>
                <a:gd name="T97" fmla="*/ 97 h 891"/>
                <a:gd name="T98" fmla="*/ 420 w 1011"/>
                <a:gd name="T99" fmla="*/ 108 h 891"/>
                <a:gd name="T100" fmla="*/ 401 w 1011"/>
                <a:gd name="T101" fmla="*/ 117 h 891"/>
                <a:gd name="T102" fmla="*/ 339 w 1011"/>
                <a:gd name="T103" fmla="*/ 92 h 891"/>
                <a:gd name="T104" fmla="*/ 347 w 1011"/>
                <a:gd name="T105" fmla="*/ 129 h 891"/>
                <a:gd name="T106" fmla="*/ 315 w 1011"/>
                <a:gd name="T107" fmla="*/ 163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1" h="891">
                  <a:moveTo>
                    <a:pt x="315" y="163"/>
                  </a:moveTo>
                  <a:lnTo>
                    <a:pt x="296" y="147"/>
                  </a:lnTo>
                  <a:lnTo>
                    <a:pt x="290" y="125"/>
                  </a:lnTo>
                  <a:lnTo>
                    <a:pt x="302" y="92"/>
                  </a:lnTo>
                  <a:lnTo>
                    <a:pt x="292" y="67"/>
                  </a:lnTo>
                  <a:lnTo>
                    <a:pt x="274" y="52"/>
                  </a:lnTo>
                  <a:lnTo>
                    <a:pt x="192" y="63"/>
                  </a:lnTo>
                  <a:lnTo>
                    <a:pt x="159" y="63"/>
                  </a:lnTo>
                  <a:lnTo>
                    <a:pt x="94" y="80"/>
                  </a:lnTo>
                  <a:lnTo>
                    <a:pt x="78" y="141"/>
                  </a:lnTo>
                  <a:lnTo>
                    <a:pt x="86" y="178"/>
                  </a:lnTo>
                  <a:lnTo>
                    <a:pt x="115" y="178"/>
                  </a:lnTo>
                  <a:lnTo>
                    <a:pt x="119" y="210"/>
                  </a:lnTo>
                  <a:lnTo>
                    <a:pt x="111" y="222"/>
                  </a:lnTo>
                  <a:lnTo>
                    <a:pt x="113" y="301"/>
                  </a:lnTo>
                  <a:lnTo>
                    <a:pt x="76" y="357"/>
                  </a:lnTo>
                  <a:lnTo>
                    <a:pt x="70" y="414"/>
                  </a:lnTo>
                  <a:lnTo>
                    <a:pt x="25" y="401"/>
                  </a:lnTo>
                  <a:lnTo>
                    <a:pt x="8" y="407"/>
                  </a:lnTo>
                  <a:lnTo>
                    <a:pt x="0" y="451"/>
                  </a:lnTo>
                  <a:lnTo>
                    <a:pt x="4" y="471"/>
                  </a:lnTo>
                  <a:lnTo>
                    <a:pt x="26" y="478"/>
                  </a:lnTo>
                  <a:lnTo>
                    <a:pt x="59" y="469"/>
                  </a:lnTo>
                  <a:lnTo>
                    <a:pt x="80" y="484"/>
                  </a:lnTo>
                  <a:lnTo>
                    <a:pt x="62" y="549"/>
                  </a:lnTo>
                  <a:lnTo>
                    <a:pt x="112" y="546"/>
                  </a:lnTo>
                  <a:lnTo>
                    <a:pt x="179" y="500"/>
                  </a:lnTo>
                  <a:lnTo>
                    <a:pt x="179" y="472"/>
                  </a:lnTo>
                  <a:lnTo>
                    <a:pt x="209" y="480"/>
                  </a:lnTo>
                  <a:lnTo>
                    <a:pt x="241" y="524"/>
                  </a:lnTo>
                  <a:lnTo>
                    <a:pt x="258" y="525"/>
                  </a:lnTo>
                  <a:lnTo>
                    <a:pt x="250" y="549"/>
                  </a:lnTo>
                  <a:lnTo>
                    <a:pt x="265" y="586"/>
                  </a:lnTo>
                  <a:lnTo>
                    <a:pt x="246" y="603"/>
                  </a:lnTo>
                  <a:lnTo>
                    <a:pt x="250" y="620"/>
                  </a:lnTo>
                  <a:lnTo>
                    <a:pt x="274" y="607"/>
                  </a:lnTo>
                  <a:lnTo>
                    <a:pt x="324" y="600"/>
                  </a:lnTo>
                  <a:lnTo>
                    <a:pt x="369" y="583"/>
                  </a:lnTo>
                  <a:lnTo>
                    <a:pt x="359" y="561"/>
                  </a:lnTo>
                  <a:lnTo>
                    <a:pt x="359" y="532"/>
                  </a:lnTo>
                  <a:lnTo>
                    <a:pt x="335" y="492"/>
                  </a:lnTo>
                  <a:lnTo>
                    <a:pt x="363" y="484"/>
                  </a:lnTo>
                  <a:lnTo>
                    <a:pt x="384" y="464"/>
                  </a:lnTo>
                  <a:lnTo>
                    <a:pt x="414" y="464"/>
                  </a:lnTo>
                  <a:lnTo>
                    <a:pt x="420" y="485"/>
                  </a:lnTo>
                  <a:lnTo>
                    <a:pt x="415" y="506"/>
                  </a:lnTo>
                  <a:lnTo>
                    <a:pt x="470" y="491"/>
                  </a:lnTo>
                  <a:lnTo>
                    <a:pt x="485" y="473"/>
                  </a:lnTo>
                  <a:lnTo>
                    <a:pt x="510" y="482"/>
                  </a:lnTo>
                  <a:lnTo>
                    <a:pt x="506" y="506"/>
                  </a:lnTo>
                  <a:lnTo>
                    <a:pt x="478" y="529"/>
                  </a:lnTo>
                  <a:lnTo>
                    <a:pt x="473" y="586"/>
                  </a:lnTo>
                  <a:lnTo>
                    <a:pt x="506" y="594"/>
                  </a:lnTo>
                  <a:lnTo>
                    <a:pt x="539" y="687"/>
                  </a:lnTo>
                  <a:lnTo>
                    <a:pt x="556" y="683"/>
                  </a:lnTo>
                  <a:lnTo>
                    <a:pt x="568" y="704"/>
                  </a:lnTo>
                  <a:lnTo>
                    <a:pt x="552" y="770"/>
                  </a:lnTo>
                  <a:lnTo>
                    <a:pt x="570" y="764"/>
                  </a:lnTo>
                  <a:lnTo>
                    <a:pt x="615" y="789"/>
                  </a:lnTo>
                  <a:lnTo>
                    <a:pt x="592" y="832"/>
                  </a:lnTo>
                  <a:lnTo>
                    <a:pt x="618" y="891"/>
                  </a:lnTo>
                  <a:lnTo>
                    <a:pt x="650" y="850"/>
                  </a:lnTo>
                  <a:lnTo>
                    <a:pt x="661" y="858"/>
                  </a:lnTo>
                  <a:lnTo>
                    <a:pt x="683" y="838"/>
                  </a:lnTo>
                  <a:lnTo>
                    <a:pt x="813" y="770"/>
                  </a:lnTo>
                  <a:lnTo>
                    <a:pt x="801" y="716"/>
                  </a:lnTo>
                  <a:lnTo>
                    <a:pt x="801" y="695"/>
                  </a:lnTo>
                  <a:lnTo>
                    <a:pt x="813" y="671"/>
                  </a:lnTo>
                  <a:lnTo>
                    <a:pt x="809" y="622"/>
                  </a:lnTo>
                  <a:lnTo>
                    <a:pt x="894" y="614"/>
                  </a:lnTo>
                  <a:lnTo>
                    <a:pt x="899" y="532"/>
                  </a:lnTo>
                  <a:lnTo>
                    <a:pt x="883" y="500"/>
                  </a:lnTo>
                  <a:lnTo>
                    <a:pt x="878" y="447"/>
                  </a:lnTo>
                  <a:lnTo>
                    <a:pt x="837" y="369"/>
                  </a:lnTo>
                  <a:lnTo>
                    <a:pt x="894" y="340"/>
                  </a:lnTo>
                  <a:lnTo>
                    <a:pt x="948" y="336"/>
                  </a:lnTo>
                  <a:lnTo>
                    <a:pt x="1011" y="297"/>
                  </a:lnTo>
                  <a:lnTo>
                    <a:pt x="926" y="259"/>
                  </a:lnTo>
                  <a:lnTo>
                    <a:pt x="897" y="239"/>
                  </a:lnTo>
                  <a:lnTo>
                    <a:pt x="863" y="231"/>
                  </a:lnTo>
                  <a:lnTo>
                    <a:pt x="808" y="177"/>
                  </a:lnTo>
                  <a:lnTo>
                    <a:pt x="767" y="162"/>
                  </a:lnTo>
                  <a:lnTo>
                    <a:pt x="747" y="179"/>
                  </a:lnTo>
                  <a:lnTo>
                    <a:pt x="731" y="171"/>
                  </a:lnTo>
                  <a:lnTo>
                    <a:pt x="716" y="152"/>
                  </a:lnTo>
                  <a:lnTo>
                    <a:pt x="699" y="170"/>
                  </a:lnTo>
                  <a:lnTo>
                    <a:pt x="684" y="157"/>
                  </a:lnTo>
                  <a:lnTo>
                    <a:pt x="673" y="160"/>
                  </a:lnTo>
                  <a:lnTo>
                    <a:pt x="662" y="155"/>
                  </a:lnTo>
                  <a:lnTo>
                    <a:pt x="662" y="159"/>
                  </a:lnTo>
                  <a:lnTo>
                    <a:pt x="649" y="154"/>
                  </a:lnTo>
                  <a:lnTo>
                    <a:pt x="609" y="113"/>
                  </a:lnTo>
                  <a:lnTo>
                    <a:pt x="552" y="27"/>
                  </a:lnTo>
                  <a:lnTo>
                    <a:pt x="518" y="0"/>
                  </a:lnTo>
                  <a:lnTo>
                    <a:pt x="482" y="14"/>
                  </a:lnTo>
                  <a:lnTo>
                    <a:pt x="396" y="3"/>
                  </a:lnTo>
                  <a:lnTo>
                    <a:pt x="376" y="63"/>
                  </a:lnTo>
                  <a:lnTo>
                    <a:pt x="387" y="97"/>
                  </a:lnTo>
                  <a:lnTo>
                    <a:pt x="410" y="97"/>
                  </a:lnTo>
                  <a:lnTo>
                    <a:pt x="420" y="108"/>
                  </a:lnTo>
                  <a:lnTo>
                    <a:pt x="416" y="127"/>
                  </a:lnTo>
                  <a:lnTo>
                    <a:pt x="401" y="117"/>
                  </a:lnTo>
                  <a:lnTo>
                    <a:pt x="380" y="113"/>
                  </a:lnTo>
                  <a:lnTo>
                    <a:pt x="339" y="92"/>
                  </a:lnTo>
                  <a:lnTo>
                    <a:pt x="323" y="100"/>
                  </a:lnTo>
                  <a:lnTo>
                    <a:pt x="347" y="129"/>
                  </a:lnTo>
                  <a:lnTo>
                    <a:pt x="333" y="151"/>
                  </a:lnTo>
                  <a:lnTo>
                    <a:pt x="315" y="163"/>
                  </a:lnTo>
                  <a:close/>
                </a:path>
              </a:pathLst>
            </a:custGeom>
            <a:grpFill/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b="1" ker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8" name="Freeform 85">
              <a:extLst>
                <a:ext uri="{FF2B5EF4-FFF2-40B4-BE49-F238E27FC236}">
                  <a16:creationId xmlns:a16="http://schemas.microsoft.com/office/drawing/2014/main" id="{4C3946BD-11C2-49C8-96F2-CA3C62E36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463" y="2447684"/>
              <a:ext cx="335806" cy="338573"/>
            </a:xfrm>
            <a:custGeom>
              <a:avLst/>
              <a:gdLst>
                <a:gd name="T0" fmla="*/ 59 w 2258"/>
                <a:gd name="T1" fmla="*/ 255 h 2231"/>
                <a:gd name="T2" fmla="*/ 178 w 2258"/>
                <a:gd name="T3" fmla="*/ 429 h 2231"/>
                <a:gd name="T4" fmla="*/ 352 w 2258"/>
                <a:gd name="T5" fmla="*/ 615 h 2231"/>
                <a:gd name="T6" fmla="*/ 76 w 2258"/>
                <a:gd name="T7" fmla="*/ 726 h 2231"/>
                <a:gd name="T8" fmla="*/ 25 w 2258"/>
                <a:gd name="T9" fmla="*/ 878 h 2231"/>
                <a:gd name="T10" fmla="*/ 178 w 2258"/>
                <a:gd name="T11" fmla="*/ 861 h 2231"/>
                <a:gd name="T12" fmla="*/ 166 w 2258"/>
                <a:gd name="T13" fmla="*/ 1002 h 2231"/>
                <a:gd name="T14" fmla="*/ 225 w 2258"/>
                <a:gd name="T15" fmla="*/ 1103 h 2231"/>
                <a:gd name="T16" fmla="*/ 301 w 2258"/>
                <a:gd name="T17" fmla="*/ 1299 h 2231"/>
                <a:gd name="T18" fmla="*/ 259 w 2258"/>
                <a:gd name="T19" fmla="*/ 1468 h 2231"/>
                <a:gd name="T20" fmla="*/ 611 w 2258"/>
                <a:gd name="T21" fmla="*/ 1596 h 2231"/>
                <a:gd name="T22" fmla="*/ 1019 w 2258"/>
                <a:gd name="T23" fmla="*/ 2130 h 2231"/>
                <a:gd name="T24" fmla="*/ 1057 w 2258"/>
                <a:gd name="T25" fmla="*/ 2007 h 2231"/>
                <a:gd name="T26" fmla="*/ 1053 w 2258"/>
                <a:gd name="T27" fmla="*/ 1918 h 2231"/>
                <a:gd name="T28" fmla="*/ 1171 w 2258"/>
                <a:gd name="T29" fmla="*/ 1816 h 2231"/>
                <a:gd name="T30" fmla="*/ 1299 w 2258"/>
                <a:gd name="T31" fmla="*/ 1816 h 2231"/>
                <a:gd name="T32" fmla="*/ 1374 w 2258"/>
                <a:gd name="T33" fmla="*/ 1699 h 2231"/>
                <a:gd name="T34" fmla="*/ 1420 w 2258"/>
                <a:gd name="T35" fmla="*/ 1805 h 2231"/>
                <a:gd name="T36" fmla="*/ 1401 w 2258"/>
                <a:gd name="T37" fmla="*/ 1931 h 2231"/>
                <a:gd name="T38" fmla="*/ 1426 w 2258"/>
                <a:gd name="T39" fmla="*/ 2053 h 2231"/>
                <a:gd name="T40" fmla="*/ 1524 w 2258"/>
                <a:gd name="T41" fmla="*/ 2167 h 2231"/>
                <a:gd name="T42" fmla="*/ 1817 w 2258"/>
                <a:gd name="T43" fmla="*/ 2037 h 2231"/>
                <a:gd name="T44" fmla="*/ 2003 w 2258"/>
                <a:gd name="T45" fmla="*/ 1884 h 2231"/>
                <a:gd name="T46" fmla="*/ 1787 w 2258"/>
                <a:gd name="T47" fmla="*/ 1608 h 2231"/>
                <a:gd name="T48" fmla="*/ 1893 w 2258"/>
                <a:gd name="T49" fmla="*/ 1333 h 2231"/>
                <a:gd name="T50" fmla="*/ 1774 w 2258"/>
                <a:gd name="T51" fmla="*/ 1243 h 2231"/>
                <a:gd name="T52" fmla="*/ 2088 w 2258"/>
                <a:gd name="T53" fmla="*/ 1057 h 2231"/>
                <a:gd name="T54" fmla="*/ 2135 w 2258"/>
                <a:gd name="T55" fmla="*/ 709 h 2231"/>
                <a:gd name="T56" fmla="*/ 2241 w 2258"/>
                <a:gd name="T57" fmla="*/ 620 h 2231"/>
                <a:gd name="T58" fmla="*/ 1982 w 2258"/>
                <a:gd name="T59" fmla="*/ 654 h 2231"/>
                <a:gd name="T60" fmla="*/ 2063 w 2258"/>
                <a:gd name="T61" fmla="*/ 755 h 2231"/>
                <a:gd name="T62" fmla="*/ 1787 w 2258"/>
                <a:gd name="T63" fmla="*/ 878 h 2231"/>
                <a:gd name="T64" fmla="*/ 1439 w 2258"/>
                <a:gd name="T65" fmla="*/ 692 h 2231"/>
                <a:gd name="T66" fmla="*/ 1324 w 2258"/>
                <a:gd name="T67" fmla="*/ 845 h 2231"/>
                <a:gd name="T68" fmla="*/ 1307 w 2258"/>
                <a:gd name="T69" fmla="*/ 654 h 2231"/>
                <a:gd name="T70" fmla="*/ 1048 w 2258"/>
                <a:gd name="T71" fmla="*/ 692 h 2231"/>
                <a:gd name="T72" fmla="*/ 1184 w 2258"/>
                <a:gd name="T73" fmla="*/ 552 h 2231"/>
                <a:gd name="T74" fmla="*/ 1082 w 2258"/>
                <a:gd name="T75" fmla="*/ 170 h 2231"/>
                <a:gd name="T76" fmla="*/ 823 w 2258"/>
                <a:gd name="T77" fmla="*/ 76 h 2231"/>
                <a:gd name="T78" fmla="*/ 586 w 2258"/>
                <a:gd name="T79" fmla="*/ 187 h 2231"/>
                <a:gd name="T80" fmla="*/ 331 w 2258"/>
                <a:gd name="T81" fmla="*/ 30 h 2231"/>
                <a:gd name="T82" fmla="*/ 30 w 2258"/>
                <a:gd name="T83" fmla="*/ 55 h 2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58" h="2231">
                  <a:moveTo>
                    <a:pt x="30" y="55"/>
                  </a:moveTo>
                  <a:lnTo>
                    <a:pt x="59" y="255"/>
                  </a:lnTo>
                  <a:lnTo>
                    <a:pt x="166" y="344"/>
                  </a:lnTo>
                  <a:lnTo>
                    <a:pt x="178" y="429"/>
                  </a:lnTo>
                  <a:lnTo>
                    <a:pt x="301" y="514"/>
                  </a:lnTo>
                  <a:lnTo>
                    <a:pt x="352" y="615"/>
                  </a:lnTo>
                  <a:lnTo>
                    <a:pt x="144" y="726"/>
                  </a:lnTo>
                  <a:lnTo>
                    <a:pt x="76" y="726"/>
                  </a:lnTo>
                  <a:lnTo>
                    <a:pt x="0" y="819"/>
                  </a:lnTo>
                  <a:lnTo>
                    <a:pt x="25" y="878"/>
                  </a:lnTo>
                  <a:lnTo>
                    <a:pt x="89" y="921"/>
                  </a:lnTo>
                  <a:lnTo>
                    <a:pt x="178" y="861"/>
                  </a:lnTo>
                  <a:lnTo>
                    <a:pt x="246" y="895"/>
                  </a:lnTo>
                  <a:lnTo>
                    <a:pt x="166" y="1002"/>
                  </a:lnTo>
                  <a:lnTo>
                    <a:pt x="166" y="1086"/>
                  </a:lnTo>
                  <a:lnTo>
                    <a:pt x="225" y="1103"/>
                  </a:lnTo>
                  <a:lnTo>
                    <a:pt x="318" y="1120"/>
                  </a:lnTo>
                  <a:lnTo>
                    <a:pt x="301" y="1299"/>
                  </a:lnTo>
                  <a:lnTo>
                    <a:pt x="178" y="1277"/>
                  </a:lnTo>
                  <a:lnTo>
                    <a:pt x="259" y="1468"/>
                  </a:lnTo>
                  <a:lnTo>
                    <a:pt x="471" y="1473"/>
                  </a:lnTo>
                  <a:lnTo>
                    <a:pt x="611" y="1596"/>
                  </a:lnTo>
                  <a:lnTo>
                    <a:pt x="853" y="1956"/>
                  </a:lnTo>
                  <a:lnTo>
                    <a:pt x="1019" y="2130"/>
                  </a:lnTo>
                  <a:lnTo>
                    <a:pt x="1078" y="2156"/>
                  </a:lnTo>
                  <a:lnTo>
                    <a:pt x="1057" y="2007"/>
                  </a:lnTo>
                  <a:lnTo>
                    <a:pt x="1000" y="1949"/>
                  </a:lnTo>
                  <a:lnTo>
                    <a:pt x="1053" y="1918"/>
                  </a:lnTo>
                  <a:lnTo>
                    <a:pt x="1121" y="1931"/>
                  </a:lnTo>
                  <a:lnTo>
                    <a:pt x="1171" y="1816"/>
                  </a:lnTo>
                  <a:lnTo>
                    <a:pt x="1235" y="1829"/>
                  </a:lnTo>
                  <a:lnTo>
                    <a:pt x="1299" y="1816"/>
                  </a:lnTo>
                  <a:lnTo>
                    <a:pt x="1295" y="1748"/>
                  </a:lnTo>
                  <a:lnTo>
                    <a:pt x="1374" y="1699"/>
                  </a:lnTo>
                  <a:lnTo>
                    <a:pt x="1422" y="1707"/>
                  </a:lnTo>
                  <a:lnTo>
                    <a:pt x="1420" y="1805"/>
                  </a:lnTo>
                  <a:lnTo>
                    <a:pt x="1468" y="1873"/>
                  </a:lnTo>
                  <a:lnTo>
                    <a:pt x="1401" y="1931"/>
                  </a:lnTo>
                  <a:lnTo>
                    <a:pt x="1386" y="1985"/>
                  </a:lnTo>
                  <a:lnTo>
                    <a:pt x="1426" y="2053"/>
                  </a:lnTo>
                  <a:lnTo>
                    <a:pt x="1488" y="2089"/>
                  </a:lnTo>
                  <a:lnTo>
                    <a:pt x="1524" y="2167"/>
                  </a:lnTo>
                  <a:lnTo>
                    <a:pt x="1698" y="2231"/>
                  </a:lnTo>
                  <a:lnTo>
                    <a:pt x="1817" y="2037"/>
                  </a:lnTo>
                  <a:lnTo>
                    <a:pt x="1974" y="1948"/>
                  </a:lnTo>
                  <a:lnTo>
                    <a:pt x="2003" y="1884"/>
                  </a:lnTo>
                  <a:lnTo>
                    <a:pt x="1927" y="1782"/>
                  </a:lnTo>
                  <a:lnTo>
                    <a:pt x="1787" y="1608"/>
                  </a:lnTo>
                  <a:lnTo>
                    <a:pt x="1927" y="1383"/>
                  </a:lnTo>
                  <a:lnTo>
                    <a:pt x="1893" y="1333"/>
                  </a:lnTo>
                  <a:lnTo>
                    <a:pt x="1812" y="1333"/>
                  </a:lnTo>
                  <a:lnTo>
                    <a:pt x="1774" y="1243"/>
                  </a:lnTo>
                  <a:lnTo>
                    <a:pt x="1965" y="1137"/>
                  </a:lnTo>
                  <a:lnTo>
                    <a:pt x="2088" y="1057"/>
                  </a:lnTo>
                  <a:lnTo>
                    <a:pt x="2071" y="798"/>
                  </a:lnTo>
                  <a:lnTo>
                    <a:pt x="2135" y="709"/>
                  </a:lnTo>
                  <a:lnTo>
                    <a:pt x="2258" y="709"/>
                  </a:lnTo>
                  <a:lnTo>
                    <a:pt x="2241" y="620"/>
                  </a:lnTo>
                  <a:lnTo>
                    <a:pt x="2088" y="535"/>
                  </a:lnTo>
                  <a:lnTo>
                    <a:pt x="1982" y="654"/>
                  </a:lnTo>
                  <a:lnTo>
                    <a:pt x="2080" y="666"/>
                  </a:lnTo>
                  <a:lnTo>
                    <a:pt x="2063" y="755"/>
                  </a:lnTo>
                  <a:lnTo>
                    <a:pt x="1948" y="772"/>
                  </a:lnTo>
                  <a:lnTo>
                    <a:pt x="1787" y="878"/>
                  </a:lnTo>
                  <a:lnTo>
                    <a:pt x="1740" y="828"/>
                  </a:lnTo>
                  <a:lnTo>
                    <a:pt x="1439" y="692"/>
                  </a:lnTo>
                  <a:lnTo>
                    <a:pt x="1345" y="726"/>
                  </a:lnTo>
                  <a:lnTo>
                    <a:pt x="1324" y="845"/>
                  </a:lnTo>
                  <a:lnTo>
                    <a:pt x="1269" y="828"/>
                  </a:lnTo>
                  <a:lnTo>
                    <a:pt x="1307" y="654"/>
                  </a:lnTo>
                  <a:lnTo>
                    <a:pt x="1286" y="586"/>
                  </a:lnTo>
                  <a:lnTo>
                    <a:pt x="1048" y="692"/>
                  </a:lnTo>
                  <a:lnTo>
                    <a:pt x="993" y="654"/>
                  </a:lnTo>
                  <a:lnTo>
                    <a:pt x="1184" y="552"/>
                  </a:lnTo>
                  <a:lnTo>
                    <a:pt x="1184" y="378"/>
                  </a:lnTo>
                  <a:lnTo>
                    <a:pt x="1082" y="170"/>
                  </a:lnTo>
                  <a:lnTo>
                    <a:pt x="1027" y="238"/>
                  </a:lnTo>
                  <a:lnTo>
                    <a:pt x="823" y="76"/>
                  </a:lnTo>
                  <a:lnTo>
                    <a:pt x="662" y="208"/>
                  </a:lnTo>
                  <a:lnTo>
                    <a:pt x="586" y="187"/>
                  </a:lnTo>
                  <a:lnTo>
                    <a:pt x="526" y="115"/>
                  </a:lnTo>
                  <a:lnTo>
                    <a:pt x="331" y="30"/>
                  </a:lnTo>
                  <a:lnTo>
                    <a:pt x="72" y="0"/>
                  </a:lnTo>
                  <a:lnTo>
                    <a:pt x="30" y="55"/>
                  </a:lnTo>
                  <a:close/>
                </a:path>
              </a:pathLst>
            </a:custGeom>
            <a:grpFill/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9" name="Freeform 86">
              <a:extLst>
                <a:ext uri="{FF2B5EF4-FFF2-40B4-BE49-F238E27FC236}">
                  <a16:creationId xmlns:a16="http://schemas.microsoft.com/office/drawing/2014/main" id="{1C2690EA-E9F9-4D3F-A0B1-DA80E9488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932" y="2820371"/>
              <a:ext cx="66783" cy="53425"/>
            </a:xfrm>
            <a:custGeom>
              <a:avLst/>
              <a:gdLst>
                <a:gd name="T0" fmla="*/ 0 w 106"/>
                <a:gd name="T1" fmla="*/ 2 h 83"/>
                <a:gd name="T2" fmla="*/ 13 w 106"/>
                <a:gd name="T3" fmla="*/ 17 h 83"/>
                <a:gd name="T4" fmla="*/ 31 w 106"/>
                <a:gd name="T5" fmla="*/ 26 h 83"/>
                <a:gd name="T6" fmla="*/ 37 w 106"/>
                <a:gd name="T7" fmla="*/ 45 h 83"/>
                <a:gd name="T8" fmla="*/ 51 w 106"/>
                <a:gd name="T9" fmla="*/ 59 h 83"/>
                <a:gd name="T10" fmla="*/ 48 w 106"/>
                <a:gd name="T11" fmla="*/ 74 h 83"/>
                <a:gd name="T12" fmla="*/ 66 w 106"/>
                <a:gd name="T13" fmla="*/ 71 h 83"/>
                <a:gd name="T14" fmla="*/ 82 w 106"/>
                <a:gd name="T15" fmla="*/ 77 h 83"/>
                <a:gd name="T16" fmla="*/ 88 w 106"/>
                <a:gd name="T17" fmla="*/ 83 h 83"/>
                <a:gd name="T18" fmla="*/ 105 w 106"/>
                <a:gd name="T19" fmla="*/ 72 h 83"/>
                <a:gd name="T20" fmla="*/ 106 w 106"/>
                <a:gd name="T21" fmla="*/ 33 h 83"/>
                <a:gd name="T22" fmla="*/ 82 w 106"/>
                <a:gd name="T23" fmla="*/ 31 h 83"/>
                <a:gd name="T24" fmla="*/ 63 w 106"/>
                <a:gd name="T25" fmla="*/ 20 h 83"/>
                <a:gd name="T26" fmla="*/ 46 w 106"/>
                <a:gd name="T27" fmla="*/ 18 h 83"/>
                <a:gd name="T28" fmla="*/ 24 w 106"/>
                <a:gd name="T29" fmla="*/ 9 h 83"/>
                <a:gd name="T30" fmla="*/ 13 w 106"/>
                <a:gd name="T31" fmla="*/ 0 h 83"/>
                <a:gd name="T32" fmla="*/ 0 w 106"/>
                <a:gd name="T33" fmla="*/ 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" h="83">
                  <a:moveTo>
                    <a:pt x="0" y="2"/>
                  </a:moveTo>
                  <a:lnTo>
                    <a:pt x="13" y="17"/>
                  </a:lnTo>
                  <a:lnTo>
                    <a:pt x="31" y="26"/>
                  </a:lnTo>
                  <a:lnTo>
                    <a:pt x="37" y="45"/>
                  </a:lnTo>
                  <a:lnTo>
                    <a:pt x="51" y="59"/>
                  </a:lnTo>
                  <a:lnTo>
                    <a:pt x="48" y="74"/>
                  </a:lnTo>
                  <a:lnTo>
                    <a:pt x="66" y="71"/>
                  </a:lnTo>
                  <a:lnTo>
                    <a:pt x="82" y="77"/>
                  </a:lnTo>
                  <a:lnTo>
                    <a:pt x="88" y="83"/>
                  </a:lnTo>
                  <a:lnTo>
                    <a:pt x="105" y="72"/>
                  </a:lnTo>
                  <a:lnTo>
                    <a:pt x="106" y="33"/>
                  </a:lnTo>
                  <a:lnTo>
                    <a:pt x="82" y="31"/>
                  </a:lnTo>
                  <a:lnTo>
                    <a:pt x="63" y="20"/>
                  </a:lnTo>
                  <a:lnTo>
                    <a:pt x="46" y="18"/>
                  </a:lnTo>
                  <a:lnTo>
                    <a:pt x="24" y="9"/>
                  </a:lnTo>
                  <a:lnTo>
                    <a:pt x="13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0" name="Freeform 87">
              <a:extLst>
                <a:ext uri="{FF2B5EF4-FFF2-40B4-BE49-F238E27FC236}">
                  <a16:creationId xmlns:a16="http://schemas.microsoft.com/office/drawing/2014/main" id="{74C7635A-FFF3-407E-96AA-8794A9EAA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2150" y="2705797"/>
              <a:ext cx="78124" cy="81747"/>
            </a:xfrm>
            <a:custGeom>
              <a:avLst/>
              <a:gdLst>
                <a:gd name="T0" fmla="*/ 0 w 524"/>
                <a:gd name="T1" fmla="*/ 251 h 539"/>
                <a:gd name="T2" fmla="*/ 50 w 524"/>
                <a:gd name="T3" fmla="*/ 217 h 539"/>
                <a:gd name="T4" fmla="*/ 117 w 524"/>
                <a:gd name="T5" fmla="*/ 229 h 539"/>
                <a:gd name="T6" fmla="*/ 170 w 524"/>
                <a:gd name="T7" fmla="*/ 115 h 539"/>
                <a:gd name="T8" fmla="*/ 236 w 524"/>
                <a:gd name="T9" fmla="*/ 125 h 539"/>
                <a:gd name="T10" fmla="*/ 300 w 524"/>
                <a:gd name="T11" fmla="*/ 115 h 539"/>
                <a:gd name="T12" fmla="*/ 294 w 524"/>
                <a:gd name="T13" fmla="*/ 45 h 539"/>
                <a:gd name="T14" fmla="*/ 371 w 524"/>
                <a:gd name="T15" fmla="*/ 0 h 539"/>
                <a:gd name="T16" fmla="*/ 422 w 524"/>
                <a:gd name="T17" fmla="*/ 4 h 539"/>
                <a:gd name="T18" fmla="*/ 422 w 524"/>
                <a:gd name="T19" fmla="*/ 102 h 539"/>
                <a:gd name="T20" fmla="*/ 465 w 524"/>
                <a:gd name="T21" fmla="*/ 170 h 539"/>
                <a:gd name="T22" fmla="*/ 401 w 524"/>
                <a:gd name="T23" fmla="*/ 229 h 539"/>
                <a:gd name="T24" fmla="*/ 384 w 524"/>
                <a:gd name="T25" fmla="*/ 284 h 539"/>
                <a:gd name="T26" fmla="*/ 422 w 524"/>
                <a:gd name="T27" fmla="*/ 348 h 539"/>
                <a:gd name="T28" fmla="*/ 486 w 524"/>
                <a:gd name="T29" fmla="*/ 386 h 539"/>
                <a:gd name="T30" fmla="*/ 524 w 524"/>
                <a:gd name="T31" fmla="*/ 463 h 539"/>
                <a:gd name="T32" fmla="*/ 435 w 524"/>
                <a:gd name="T33" fmla="*/ 539 h 539"/>
                <a:gd name="T34" fmla="*/ 371 w 524"/>
                <a:gd name="T35" fmla="*/ 505 h 539"/>
                <a:gd name="T36" fmla="*/ 308 w 524"/>
                <a:gd name="T37" fmla="*/ 420 h 539"/>
                <a:gd name="T38" fmla="*/ 235 w 524"/>
                <a:gd name="T39" fmla="*/ 501 h 539"/>
                <a:gd name="T40" fmla="*/ 168 w 524"/>
                <a:gd name="T41" fmla="*/ 446 h 539"/>
                <a:gd name="T42" fmla="*/ 121 w 524"/>
                <a:gd name="T43" fmla="*/ 458 h 539"/>
                <a:gd name="T44" fmla="*/ 74 w 524"/>
                <a:gd name="T45" fmla="*/ 433 h 539"/>
                <a:gd name="T46" fmla="*/ 57 w 524"/>
                <a:gd name="T47" fmla="*/ 306 h 539"/>
                <a:gd name="T48" fmla="*/ 0 w 524"/>
                <a:gd name="T49" fmla="*/ 251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4" h="539">
                  <a:moveTo>
                    <a:pt x="0" y="251"/>
                  </a:moveTo>
                  <a:lnTo>
                    <a:pt x="50" y="217"/>
                  </a:lnTo>
                  <a:lnTo>
                    <a:pt x="117" y="229"/>
                  </a:lnTo>
                  <a:lnTo>
                    <a:pt x="170" y="115"/>
                  </a:lnTo>
                  <a:lnTo>
                    <a:pt x="236" y="125"/>
                  </a:lnTo>
                  <a:lnTo>
                    <a:pt x="300" y="115"/>
                  </a:lnTo>
                  <a:lnTo>
                    <a:pt x="294" y="45"/>
                  </a:lnTo>
                  <a:lnTo>
                    <a:pt x="371" y="0"/>
                  </a:lnTo>
                  <a:lnTo>
                    <a:pt x="422" y="4"/>
                  </a:lnTo>
                  <a:lnTo>
                    <a:pt x="422" y="102"/>
                  </a:lnTo>
                  <a:lnTo>
                    <a:pt x="465" y="170"/>
                  </a:lnTo>
                  <a:lnTo>
                    <a:pt x="401" y="229"/>
                  </a:lnTo>
                  <a:lnTo>
                    <a:pt x="384" y="284"/>
                  </a:lnTo>
                  <a:lnTo>
                    <a:pt x="422" y="348"/>
                  </a:lnTo>
                  <a:lnTo>
                    <a:pt x="486" y="386"/>
                  </a:lnTo>
                  <a:lnTo>
                    <a:pt x="524" y="463"/>
                  </a:lnTo>
                  <a:lnTo>
                    <a:pt x="435" y="539"/>
                  </a:lnTo>
                  <a:lnTo>
                    <a:pt x="371" y="505"/>
                  </a:lnTo>
                  <a:lnTo>
                    <a:pt x="308" y="420"/>
                  </a:lnTo>
                  <a:lnTo>
                    <a:pt x="235" y="501"/>
                  </a:lnTo>
                  <a:lnTo>
                    <a:pt x="168" y="446"/>
                  </a:lnTo>
                  <a:lnTo>
                    <a:pt x="121" y="458"/>
                  </a:lnTo>
                  <a:lnTo>
                    <a:pt x="74" y="433"/>
                  </a:lnTo>
                  <a:lnTo>
                    <a:pt x="57" y="306"/>
                  </a:lnTo>
                  <a:lnTo>
                    <a:pt x="0" y="251"/>
                  </a:lnTo>
                  <a:close/>
                </a:path>
              </a:pathLst>
            </a:custGeom>
            <a:grpFill/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" name="Freeform 88">
              <a:extLst>
                <a:ext uri="{FF2B5EF4-FFF2-40B4-BE49-F238E27FC236}">
                  <a16:creationId xmlns:a16="http://schemas.microsoft.com/office/drawing/2014/main" id="{EB0E1552-0571-450C-BF54-899A24D96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6105" y="2490166"/>
              <a:ext cx="485753" cy="373331"/>
            </a:xfrm>
            <a:custGeom>
              <a:avLst/>
              <a:gdLst>
                <a:gd name="T0" fmla="*/ 1838 w 3820"/>
                <a:gd name="T1" fmla="*/ 2400 h 2873"/>
                <a:gd name="T2" fmla="*/ 1519 w 3820"/>
                <a:gd name="T3" fmla="*/ 2273 h 2873"/>
                <a:gd name="T4" fmla="*/ 1238 w 3820"/>
                <a:gd name="T5" fmla="*/ 2432 h 2873"/>
                <a:gd name="T6" fmla="*/ 894 w 3820"/>
                <a:gd name="T7" fmla="*/ 2503 h 2873"/>
                <a:gd name="T8" fmla="*/ 1027 w 3820"/>
                <a:gd name="T9" fmla="*/ 2761 h 2873"/>
                <a:gd name="T10" fmla="*/ 589 w 3820"/>
                <a:gd name="T11" fmla="*/ 2690 h 2873"/>
                <a:gd name="T12" fmla="*/ 274 w 3820"/>
                <a:gd name="T13" fmla="*/ 2547 h 2873"/>
                <a:gd name="T14" fmla="*/ 143 w 3820"/>
                <a:gd name="T15" fmla="*/ 2050 h 2873"/>
                <a:gd name="T16" fmla="*/ 356 w 3820"/>
                <a:gd name="T17" fmla="*/ 1875 h 2873"/>
                <a:gd name="T18" fmla="*/ 107 w 3820"/>
                <a:gd name="T19" fmla="*/ 1551 h 2873"/>
                <a:gd name="T20" fmla="*/ 430 w 3820"/>
                <a:gd name="T21" fmla="*/ 1192 h 2873"/>
                <a:gd name="T22" fmla="*/ 571 w 3820"/>
                <a:gd name="T23" fmla="*/ 1333 h 2873"/>
                <a:gd name="T24" fmla="*/ 835 w 3820"/>
                <a:gd name="T25" fmla="*/ 1353 h 2873"/>
                <a:gd name="T26" fmla="*/ 956 w 3820"/>
                <a:gd name="T27" fmla="*/ 1090 h 2873"/>
                <a:gd name="T28" fmla="*/ 1074 w 3820"/>
                <a:gd name="T29" fmla="*/ 947 h 2873"/>
                <a:gd name="T30" fmla="*/ 1455 w 3820"/>
                <a:gd name="T31" fmla="*/ 884 h 2873"/>
                <a:gd name="T32" fmla="*/ 1679 w 3820"/>
                <a:gd name="T33" fmla="*/ 665 h 2873"/>
                <a:gd name="T34" fmla="*/ 1821 w 3820"/>
                <a:gd name="T35" fmla="*/ 386 h 2873"/>
                <a:gd name="T36" fmla="*/ 2246 w 3820"/>
                <a:gd name="T37" fmla="*/ 420 h 2873"/>
                <a:gd name="T38" fmla="*/ 1962 w 3820"/>
                <a:gd name="T39" fmla="*/ 464 h 2873"/>
                <a:gd name="T40" fmla="*/ 1763 w 3820"/>
                <a:gd name="T41" fmla="*/ 527 h 2873"/>
                <a:gd name="T42" fmla="*/ 1763 w 3820"/>
                <a:gd name="T43" fmla="*/ 728 h 2873"/>
                <a:gd name="T44" fmla="*/ 2026 w 3820"/>
                <a:gd name="T45" fmla="*/ 527 h 2873"/>
                <a:gd name="T46" fmla="*/ 2266 w 3820"/>
                <a:gd name="T47" fmla="*/ 444 h 2873"/>
                <a:gd name="T48" fmla="*/ 2363 w 3820"/>
                <a:gd name="T49" fmla="*/ 527 h 2873"/>
                <a:gd name="T50" fmla="*/ 2451 w 3820"/>
                <a:gd name="T51" fmla="*/ 597 h 2873"/>
                <a:gd name="T52" fmla="*/ 2558 w 3820"/>
                <a:gd name="T53" fmla="*/ 522 h 2873"/>
                <a:gd name="T54" fmla="*/ 2529 w 3820"/>
                <a:gd name="T55" fmla="*/ 342 h 2873"/>
                <a:gd name="T56" fmla="*/ 2602 w 3820"/>
                <a:gd name="T57" fmla="*/ 235 h 2873"/>
                <a:gd name="T58" fmla="*/ 2753 w 3820"/>
                <a:gd name="T59" fmla="*/ 342 h 2873"/>
                <a:gd name="T60" fmla="*/ 2768 w 3820"/>
                <a:gd name="T61" fmla="*/ 201 h 2873"/>
                <a:gd name="T62" fmla="*/ 2548 w 3820"/>
                <a:gd name="T63" fmla="*/ 182 h 2873"/>
                <a:gd name="T64" fmla="*/ 2534 w 3820"/>
                <a:gd name="T65" fmla="*/ 68 h 2873"/>
                <a:gd name="T66" fmla="*/ 2652 w 3820"/>
                <a:gd name="T67" fmla="*/ 0 h 2873"/>
                <a:gd name="T68" fmla="*/ 2675 w 3820"/>
                <a:gd name="T69" fmla="*/ 112 h 2873"/>
                <a:gd name="T70" fmla="*/ 2924 w 3820"/>
                <a:gd name="T71" fmla="*/ 137 h 2873"/>
                <a:gd name="T72" fmla="*/ 2891 w 3820"/>
                <a:gd name="T73" fmla="*/ 312 h 2873"/>
                <a:gd name="T74" fmla="*/ 3057 w 3820"/>
                <a:gd name="T75" fmla="*/ 566 h 2873"/>
                <a:gd name="T76" fmla="*/ 2934 w 3820"/>
                <a:gd name="T77" fmla="*/ 562 h 2873"/>
                <a:gd name="T78" fmla="*/ 2740 w 3820"/>
                <a:gd name="T79" fmla="*/ 636 h 2873"/>
                <a:gd name="T80" fmla="*/ 2652 w 3820"/>
                <a:gd name="T81" fmla="*/ 709 h 2873"/>
                <a:gd name="T82" fmla="*/ 2452 w 3820"/>
                <a:gd name="T83" fmla="*/ 595 h 2873"/>
                <a:gd name="T84" fmla="*/ 2631 w 3820"/>
                <a:gd name="T85" fmla="*/ 850 h 2873"/>
                <a:gd name="T86" fmla="*/ 2831 w 3820"/>
                <a:gd name="T87" fmla="*/ 908 h 2873"/>
                <a:gd name="T88" fmla="*/ 3012 w 3820"/>
                <a:gd name="T89" fmla="*/ 850 h 2873"/>
                <a:gd name="T90" fmla="*/ 3163 w 3820"/>
                <a:gd name="T91" fmla="*/ 1026 h 2873"/>
                <a:gd name="T92" fmla="*/ 3231 w 3820"/>
                <a:gd name="T93" fmla="*/ 1250 h 2873"/>
                <a:gd name="T94" fmla="*/ 3334 w 3820"/>
                <a:gd name="T95" fmla="*/ 1534 h 2873"/>
                <a:gd name="T96" fmla="*/ 3641 w 3820"/>
                <a:gd name="T97" fmla="*/ 1582 h 2873"/>
                <a:gd name="T98" fmla="*/ 3747 w 3820"/>
                <a:gd name="T99" fmla="*/ 2075 h 2873"/>
                <a:gd name="T100" fmla="*/ 3681 w 3820"/>
                <a:gd name="T101" fmla="*/ 2301 h 2873"/>
                <a:gd name="T102" fmla="*/ 3437 w 3820"/>
                <a:gd name="T103" fmla="*/ 2281 h 2873"/>
                <a:gd name="T104" fmla="*/ 3208 w 3820"/>
                <a:gd name="T105" fmla="*/ 2140 h 2873"/>
                <a:gd name="T106" fmla="*/ 2921 w 3820"/>
                <a:gd name="T107" fmla="*/ 2216 h 2873"/>
                <a:gd name="T108" fmla="*/ 2709 w 3820"/>
                <a:gd name="T109" fmla="*/ 2403 h 2873"/>
                <a:gd name="T110" fmla="*/ 1964 w 3820"/>
                <a:gd name="T111" fmla="*/ 2391 h 2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820" h="2873">
                  <a:moveTo>
                    <a:pt x="1964" y="2391"/>
                  </a:moveTo>
                  <a:lnTo>
                    <a:pt x="1838" y="2400"/>
                  </a:lnTo>
                  <a:lnTo>
                    <a:pt x="1674" y="2306"/>
                  </a:lnTo>
                  <a:lnTo>
                    <a:pt x="1519" y="2273"/>
                  </a:lnTo>
                  <a:lnTo>
                    <a:pt x="1371" y="2326"/>
                  </a:lnTo>
                  <a:lnTo>
                    <a:pt x="1238" y="2432"/>
                  </a:lnTo>
                  <a:lnTo>
                    <a:pt x="1158" y="2402"/>
                  </a:lnTo>
                  <a:lnTo>
                    <a:pt x="894" y="2503"/>
                  </a:lnTo>
                  <a:lnTo>
                    <a:pt x="895" y="2675"/>
                  </a:lnTo>
                  <a:lnTo>
                    <a:pt x="1027" y="2761"/>
                  </a:lnTo>
                  <a:lnTo>
                    <a:pt x="1008" y="2873"/>
                  </a:lnTo>
                  <a:lnTo>
                    <a:pt x="589" y="2690"/>
                  </a:lnTo>
                  <a:lnTo>
                    <a:pt x="440" y="2584"/>
                  </a:lnTo>
                  <a:lnTo>
                    <a:pt x="274" y="2547"/>
                  </a:lnTo>
                  <a:lnTo>
                    <a:pt x="0" y="2276"/>
                  </a:lnTo>
                  <a:lnTo>
                    <a:pt x="143" y="2050"/>
                  </a:lnTo>
                  <a:lnTo>
                    <a:pt x="324" y="1948"/>
                  </a:lnTo>
                  <a:lnTo>
                    <a:pt x="356" y="1875"/>
                  </a:lnTo>
                  <a:lnTo>
                    <a:pt x="270" y="1755"/>
                  </a:lnTo>
                  <a:lnTo>
                    <a:pt x="107" y="1551"/>
                  </a:lnTo>
                  <a:lnTo>
                    <a:pt x="272" y="1285"/>
                  </a:lnTo>
                  <a:lnTo>
                    <a:pt x="430" y="1192"/>
                  </a:lnTo>
                  <a:lnTo>
                    <a:pt x="591" y="1240"/>
                  </a:lnTo>
                  <a:lnTo>
                    <a:pt x="571" y="1333"/>
                  </a:lnTo>
                  <a:lnTo>
                    <a:pt x="674" y="1294"/>
                  </a:lnTo>
                  <a:lnTo>
                    <a:pt x="835" y="1353"/>
                  </a:lnTo>
                  <a:lnTo>
                    <a:pt x="835" y="1250"/>
                  </a:lnTo>
                  <a:lnTo>
                    <a:pt x="956" y="1090"/>
                  </a:lnTo>
                  <a:lnTo>
                    <a:pt x="1010" y="981"/>
                  </a:lnTo>
                  <a:lnTo>
                    <a:pt x="1074" y="947"/>
                  </a:lnTo>
                  <a:lnTo>
                    <a:pt x="1216" y="928"/>
                  </a:lnTo>
                  <a:lnTo>
                    <a:pt x="1455" y="884"/>
                  </a:lnTo>
                  <a:lnTo>
                    <a:pt x="1582" y="747"/>
                  </a:lnTo>
                  <a:lnTo>
                    <a:pt x="1679" y="665"/>
                  </a:lnTo>
                  <a:lnTo>
                    <a:pt x="1764" y="525"/>
                  </a:lnTo>
                  <a:lnTo>
                    <a:pt x="1821" y="386"/>
                  </a:lnTo>
                  <a:lnTo>
                    <a:pt x="2065" y="425"/>
                  </a:lnTo>
                  <a:lnTo>
                    <a:pt x="2246" y="420"/>
                  </a:lnTo>
                  <a:lnTo>
                    <a:pt x="2143" y="474"/>
                  </a:lnTo>
                  <a:lnTo>
                    <a:pt x="1962" y="464"/>
                  </a:lnTo>
                  <a:lnTo>
                    <a:pt x="1874" y="522"/>
                  </a:lnTo>
                  <a:lnTo>
                    <a:pt x="1763" y="527"/>
                  </a:lnTo>
                  <a:lnTo>
                    <a:pt x="1680" y="665"/>
                  </a:lnTo>
                  <a:lnTo>
                    <a:pt x="1763" y="728"/>
                  </a:lnTo>
                  <a:lnTo>
                    <a:pt x="1943" y="547"/>
                  </a:lnTo>
                  <a:lnTo>
                    <a:pt x="2026" y="527"/>
                  </a:lnTo>
                  <a:lnTo>
                    <a:pt x="2207" y="586"/>
                  </a:lnTo>
                  <a:lnTo>
                    <a:pt x="2266" y="444"/>
                  </a:lnTo>
                  <a:lnTo>
                    <a:pt x="2334" y="474"/>
                  </a:lnTo>
                  <a:lnTo>
                    <a:pt x="2363" y="527"/>
                  </a:lnTo>
                  <a:lnTo>
                    <a:pt x="2387" y="602"/>
                  </a:lnTo>
                  <a:lnTo>
                    <a:pt x="2451" y="597"/>
                  </a:lnTo>
                  <a:lnTo>
                    <a:pt x="2480" y="522"/>
                  </a:lnTo>
                  <a:lnTo>
                    <a:pt x="2558" y="522"/>
                  </a:lnTo>
                  <a:lnTo>
                    <a:pt x="2480" y="430"/>
                  </a:lnTo>
                  <a:lnTo>
                    <a:pt x="2529" y="342"/>
                  </a:lnTo>
                  <a:lnTo>
                    <a:pt x="2446" y="240"/>
                  </a:lnTo>
                  <a:lnTo>
                    <a:pt x="2602" y="235"/>
                  </a:lnTo>
                  <a:lnTo>
                    <a:pt x="2670" y="182"/>
                  </a:lnTo>
                  <a:lnTo>
                    <a:pt x="2753" y="342"/>
                  </a:lnTo>
                  <a:lnTo>
                    <a:pt x="2803" y="259"/>
                  </a:lnTo>
                  <a:lnTo>
                    <a:pt x="2768" y="201"/>
                  </a:lnTo>
                  <a:lnTo>
                    <a:pt x="2665" y="132"/>
                  </a:lnTo>
                  <a:lnTo>
                    <a:pt x="2548" y="182"/>
                  </a:lnTo>
                  <a:lnTo>
                    <a:pt x="2558" y="127"/>
                  </a:lnTo>
                  <a:lnTo>
                    <a:pt x="2534" y="68"/>
                  </a:lnTo>
                  <a:lnTo>
                    <a:pt x="2548" y="0"/>
                  </a:lnTo>
                  <a:lnTo>
                    <a:pt x="2652" y="0"/>
                  </a:lnTo>
                  <a:lnTo>
                    <a:pt x="2730" y="59"/>
                  </a:lnTo>
                  <a:lnTo>
                    <a:pt x="2675" y="112"/>
                  </a:lnTo>
                  <a:lnTo>
                    <a:pt x="2803" y="182"/>
                  </a:lnTo>
                  <a:lnTo>
                    <a:pt x="2924" y="137"/>
                  </a:lnTo>
                  <a:lnTo>
                    <a:pt x="2974" y="211"/>
                  </a:lnTo>
                  <a:lnTo>
                    <a:pt x="2891" y="312"/>
                  </a:lnTo>
                  <a:lnTo>
                    <a:pt x="2896" y="405"/>
                  </a:lnTo>
                  <a:lnTo>
                    <a:pt x="3057" y="566"/>
                  </a:lnTo>
                  <a:lnTo>
                    <a:pt x="3002" y="665"/>
                  </a:lnTo>
                  <a:lnTo>
                    <a:pt x="2934" y="562"/>
                  </a:lnTo>
                  <a:lnTo>
                    <a:pt x="2797" y="576"/>
                  </a:lnTo>
                  <a:lnTo>
                    <a:pt x="2740" y="636"/>
                  </a:lnTo>
                  <a:lnTo>
                    <a:pt x="2730" y="689"/>
                  </a:lnTo>
                  <a:lnTo>
                    <a:pt x="2652" y="709"/>
                  </a:lnTo>
                  <a:lnTo>
                    <a:pt x="2621" y="723"/>
                  </a:lnTo>
                  <a:lnTo>
                    <a:pt x="2452" y="595"/>
                  </a:lnTo>
                  <a:lnTo>
                    <a:pt x="2387" y="606"/>
                  </a:lnTo>
                  <a:lnTo>
                    <a:pt x="2631" y="850"/>
                  </a:lnTo>
                  <a:lnTo>
                    <a:pt x="2813" y="1011"/>
                  </a:lnTo>
                  <a:lnTo>
                    <a:pt x="2831" y="908"/>
                  </a:lnTo>
                  <a:lnTo>
                    <a:pt x="2939" y="908"/>
                  </a:lnTo>
                  <a:lnTo>
                    <a:pt x="3012" y="850"/>
                  </a:lnTo>
                  <a:lnTo>
                    <a:pt x="3125" y="967"/>
                  </a:lnTo>
                  <a:lnTo>
                    <a:pt x="3163" y="1026"/>
                  </a:lnTo>
                  <a:lnTo>
                    <a:pt x="3095" y="1090"/>
                  </a:lnTo>
                  <a:lnTo>
                    <a:pt x="3231" y="1250"/>
                  </a:lnTo>
                  <a:lnTo>
                    <a:pt x="3153" y="1392"/>
                  </a:lnTo>
                  <a:lnTo>
                    <a:pt x="3334" y="1534"/>
                  </a:lnTo>
                  <a:lnTo>
                    <a:pt x="3558" y="1554"/>
                  </a:lnTo>
                  <a:lnTo>
                    <a:pt x="3641" y="1582"/>
                  </a:lnTo>
                  <a:lnTo>
                    <a:pt x="3649" y="1784"/>
                  </a:lnTo>
                  <a:lnTo>
                    <a:pt x="3747" y="2075"/>
                  </a:lnTo>
                  <a:lnTo>
                    <a:pt x="3820" y="2251"/>
                  </a:lnTo>
                  <a:lnTo>
                    <a:pt x="3681" y="2301"/>
                  </a:lnTo>
                  <a:lnTo>
                    <a:pt x="3549" y="2394"/>
                  </a:lnTo>
                  <a:lnTo>
                    <a:pt x="3437" y="2281"/>
                  </a:lnTo>
                  <a:lnTo>
                    <a:pt x="3324" y="2105"/>
                  </a:lnTo>
                  <a:lnTo>
                    <a:pt x="3208" y="2140"/>
                  </a:lnTo>
                  <a:lnTo>
                    <a:pt x="3012" y="2149"/>
                  </a:lnTo>
                  <a:lnTo>
                    <a:pt x="2921" y="2216"/>
                  </a:lnTo>
                  <a:lnTo>
                    <a:pt x="2953" y="2301"/>
                  </a:lnTo>
                  <a:lnTo>
                    <a:pt x="2709" y="2403"/>
                  </a:lnTo>
                  <a:lnTo>
                    <a:pt x="2329" y="2561"/>
                  </a:lnTo>
                  <a:lnTo>
                    <a:pt x="1964" y="2391"/>
                  </a:lnTo>
                  <a:close/>
                </a:path>
              </a:pathLst>
            </a:custGeom>
            <a:grpFill/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2" name="Freeform 89">
              <a:extLst>
                <a:ext uri="{FF2B5EF4-FFF2-40B4-BE49-F238E27FC236}">
                  <a16:creationId xmlns:a16="http://schemas.microsoft.com/office/drawing/2014/main" id="{77B9342A-C97D-4CB8-B5C5-029F9C1ED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9511" y="2763728"/>
              <a:ext cx="435351" cy="453146"/>
            </a:xfrm>
            <a:custGeom>
              <a:avLst/>
              <a:gdLst>
                <a:gd name="T0" fmla="*/ 727 w 3418"/>
                <a:gd name="T1" fmla="*/ 2172 h 3486"/>
                <a:gd name="T2" fmla="*/ 816 w 3418"/>
                <a:gd name="T3" fmla="*/ 1630 h 3486"/>
                <a:gd name="T4" fmla="*/ 703 w 3418"/>
                <a:gd name="T5" fmla="*/ 1586 h 3486"/>
                <a:gd name="T6" fmla="*/ 746 w 3418"/>
                <a:gd name="T7" fmla="*/ 1063 h 3486"/>
                <a:gd name="T8" fmla="*/ 527 w 3418"/>
                <a:gd name="T9" fmla="*/ 1003 h 3486"/>
                <a:gd name="T10" fmla="*/ 113 w 3418"/>
                <a:gd name="T11" fmla="*/ 765 h 3486"/>
                <a:gd name="T12" fmla="*/ 1 w 3418"/>
                <a:gd name="T13" fmla="*/ 570 h 3486"/>
                <a:gd name="T14" fmla="*/ 260 w 3418"/>
                <a:gd name="T15" fmla="*/ 297 h 3486"/>
                <a:gd name="T16" fmla="*/ 479 w 3418"/>
                <a:gd name="T17" fmla="*/ 218 h 3486"/>
                <a:gd name="T18" fmla="*/ 776 w 3418"/>
                <a:gd name="T19" fmla="*/ 198 h 3486"/>
                <a:gd name="T20" fmla="*/ 1069 w 3418"/>
                <a:gd name="T21" fmla="*/ 285 h 3486"/>
                <a:gd name="T22" fmla="*/ 2057 w 3418"/>
                <a:gd name="T23" fmla="*/ 195 h 3486"/>
                <a:gd name="T24" fmla="*/ 2117 w 3418"/>
                <a:gd name="T25" fmla="*/ 44 h 3486"/>
                <a:gd name="T26" fmla="*/ 2431 w 3418"/>
                <a:gd name="T27" fmla="*/ 0 h 3486"/>
                <a:gd name="T28" fmla="*/ 2654 w 3418"/>
                <a:gd name="T29" fmla="*/ 288 h 3486"/>
                <a:gd name="T30" fmla="*/ 2924 w 3418"/>
                <a:gd name="T31" fmla="*/ 146 h 3486"/>
                <a:gd name="T32" fmla="*/ 2880 w 3418"/>
                <a:gd name="T33" fmla="*/ 373 h 3486"/>
                <a:gd name="T34" fmla="*/ 2870 w 3418"/>
                <a:gd name="T35" fmla="*/ 587 h 3486"/>
                <a:gd name="T36" fmla="*/ 2681 w 3418"/>
                <a:gd name="T37" fmla="*/ 822 h 3486"/>
                <a:gd name="T38" fmla="*/ 2806 w 3418"/>
                <a:gd name="T39" fmla="*/ 1042 h 3486"/>
                <a:gd name="T40" fmla="*/ 3129 w 3418"/>
                <a:gd name="T41" fmla="*/ 1809 h 3486"/>
                <a:gd name="T42" fmla="*/ 3324 w 3418"/>
                <a:gd name="T43" fmla="*/ 2055 h 3486"/>
                <a:gd name="T44" fmla="*/ 3393 w 3418"/>
                <a:gd name="T45" fmla="*/ 2311 h 3486"/>
                <a:gd name="T46" fmla="*/ 3251 w 3418"/>
                <a:gd name="T47" fmla="*/ 2604 h 3486"/>
                <a:gd name="T48" fmla="*/ 3418 w 3418"/>
                <a:gd name="T49" fmla="*/ 2920 h 3486"/>
                <a:gd name="T50" fmla="*/ 3099 w 3418"/>
                <a:gd name="T51" fmla="*/ 3138 h 3486"/>
                <a:gd name="T52" fmla="*/ 2807 w 3418"/>
                <a:gd name="T53" fmla="*/ 3203 h 3486"/>
                <a:gd name="T54" fmla="*/ 2402 w 3418"/>
                <a:gd name="T55" fmla="*/ 3486 h 3486"/>
                <a:gd name="T56" fmla="*/ 2082 w 3418"/>
                <a:gd name="T57" fmla="*/ 3380 h 3486"/>
                <a:gd name="T58" fmla="*/ 1823 w 3418"/>
                <a:gd name="T59" fmla="*/ 3407 h 3486"/>
                <a:gd name="T60" fmla="*/ 1658 w 3418"/>
                <a:gd name="T61" fmla="*/ 3028 h 3486"/>
                <a:gd name="T62" fmla="*/ 1777 w 3418"/>
                <a:gd name="T63" fmla="*/ 2880 h 3486"/>
                <a:gd name="T64" fmla="*/ 1469 w 3418"/>
                <a:gd name="T65" fmla="*/ 2568 h 3486"/>
                <a:gd name="T66" fmla="*/ 1152 w 3418"/>
                <a:gd name="T67" fmla="*/ 2475 h 3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18" h="3486">
                  <a:moveTo>
                    <a:pt x="972" y="2416"/>
                  </a:moveTo>
                  <a:lnTo>
                    <a:pt x="727" y="2172"/>
                  </a:lnTo>
                  <a:lnTo>
                    <a:pt x="746" y="1790"/>
                  </a:lnTo>
                  <a:lnTo>
                    <a:pt x="816" y="1630"/>
                  </a:lnTo>
                  <a:lnTo>
                    <a:pt x="776" y="1556"/>
                  </a:lnTo>
                  <a:lnTo>
                    <a:pt x="703" y="1586"/>
                  </a:lnTo>
                  <a:lnTo>
                    <a:pt x="713" y="1306"/>
                  </a:lnTo>
                  <a:lnTo>
                    <a:pt x="746" y="1063"/>
                  </a:lnTo>
                  <a:lnTo>
                    <a:pt x="605" y="984"/>
                  </a:lnTo>
                  <a:lnTo>
                    <a:pt x="527" y="1003"/>
                  </a:lnTo>
                  <a:lnTo>
                    <a:pt x="303" y="901"/>
                  </a:lnTo>
                  <a:lnTo>
                    <a:pt x="113" y="765"/>
                  </a:lnTo>
                  <a:lnTo>
                    <a:pt x="134" y="655"/>
                  </a:lnTo>
                  <a:lnTo>
                    <a:pt x="1" y="570"/>
                  </a:lnTo>
                  <a:lnTo>
                    <a:pt x="0" y="398"/>
                  </a:lnTo>
                  <a:lnTo>
                    <a:pt x="260" y="297"/>
                  </a:lnTo>
                  <a:lnTo>
                    <a:pt x="344" y="326"/>
                  </a:lnTo>
                  <a:lnTo>
                    <a:pt x="479" y="218"/>
                  </a:lnTo>
                  <a:lnTo>
                    <a:pt x="623" y="170"/>
                  </a:lnTo>
                  <a:lnTo>
                    <a:pt x="776" y="198"/>
                  </a:lnTo>
                  <a:lnTo>
                    <a:pt x="945" y="295"/>
                  </a:lnTo>
                  <a:lnTo>
                    <a:pt x="1069" y="285"/>
                  </a:lnTo>
                  <a:lnTo>
                    <a:pt x="1436" y="456"/>
                  </a:lnTo>
                  <a:lnTo>
                    <a:pt x="2057" y="195"/>
                  </a:lnTo>
                  <a:lnTo>
                    <a:pt x="2027" y="111"/>
                  </a:lnTo>
                  <a:lnTo>
                    <a:pt x="2117" y="44"/>
                  </a:lnTo>
                  <a:lnTo>
                    <a:pt x="2315" y="33"/>
                  </a:lnTo>
                  <a:lnTo>
                    <a:pt x="2431" y="0"/>
                  </a:lnTo>
                  <a:lnTo>
                    <a:pt x="2541" y="177"/>
                  </a:lnTo>
                  <a:lnTo>
                    <a:pt x="2654" y="288"/>
                  </a:lnTo>
                  <a:lnTo>
                    <a:pt x="2787" y="197"/>
                  </a:lnTo>
                  <a:lnTo>
                    <a:pt x="2924" y="146"/>
                  </a:lnTo>
                  <a:lnTo>
                    <a:pt x="2948" y="256"/>
                  </a:lnTo>
                  <a:lnTo>
                    <a:pt x="2880" y="373"/>
                  </a:lnTo>
                  <a:lnTo>
                    <a:pt x="2909" y="490"/>
                  </a:lnTo>
                  <a:lnTo>
                    <a:pt x="2870" y="587"/>
                  </a:lnTo>
                  <a:lnTo>
                    <a:pt x="2734" y="710"/>
                  </a:lnTo>
                  <a:lnTo>
                    <a:pt x="2681" y="822"/>
                  </a:lnTo>
                  <a:lnTo>
                    <a:pt x="2677" y="948"/>
                  </a:lnTo>
                  <a:lnTo>
                    <a:pt x="2806" y="1042"/>
                  </a:lnTo>
                  <a:lnTo>
                    <a:pt x="3212" y="1384"/>
                  </a:lnTo>
                  <a:lnTo>
                    <a:pt x="3129" y="1809"/>
                  </a:lnTo>
                  <a:lnTo>
                    <a:pt x="3277" y="1912"/>
                  </a:lnTo>
                  <a:lnTo>
                    <a:pt x="3324" y="2055"/>
                  </a:lnTo>
                  <a:lnTo>
                    <a:pt x="3334" y="2175"/>
                  </a:lnTo>
                  <a:lnTo>
                    <a:pt x="3393" y="2311"/>
                  </a:lnTo>
                  <a:lnTo>
                    <a:pt x="3336" y="2478"/>
                  </a:lnTo>
                  <a:lnTo>
                    <a:pt x="3251" y="2604"/>
                  </a:lnTo>
                  <a:lnTo>
                    <a:pt x="3290" y="2730"/>
                  </a:lnTo>
                  <a:lnTo>
                    <a:pt x="3418" y="2920"/>
                  </a:lnTo>
                  <a:lnTo>
                    <a:pt x="3411" y="3090"/>
                  </a:lnTo>
                  <a:lnTo>
                    <a:pt x="3099" y="3138"/>
                  </a:lnTo>
                  <a:lnTo>
                    <a:pt x="2980" y="3270"/>
                  </a:lnTo>
                  <a:lnTo>
                    <a:pt x="2807" y="3203"/>
                  </a:lnTo>
                  <a:lnTo>
                    <a:pt x="2708" y="3443"/>
                  </a:lnTo>
                  <a:lnTo>
                    <a:pt x="2402" y="3486"/>
                  </a:lnTo>
                  <a:lnTo>
                    <a:pt x="2195" y="3465"/>
                  </a:lnTo>
                  <a:lnTo>
                    <a:pt x="2082" y="3380"/>
                  </a:lnTo>
                  <a:lnTo>
                    <a:pt x="1956" y="3428"/>
                  </a:lnTo>
                  <a:lnTo>
                    <a:pt x="1823" y="3407"/>
                  </a:lnTo>
                  <a:lnTo>
                    <a:pt x="1796" y="3223"/>
                  </a:lnTo>
                  <a:lnTo>
                    <a:pt x="1658" y="3028"/>
                  </a:lnTo>
                  <a:lnTo>
                    <a:pt x="1744" y="2988"/>
                  </a:lnTo>
                  <a:lnTo>
                    <a:pt x="1777" y="2880"/>
                  </a:lnTo>
                  <a:lnTo>
                    <a:pt x="1673" y="2700"/>
                  </a:lnTo>
                  <a:lnTo>
                    <a:pt x="1469" y="2568"/>
                  </a:lnTo>
                  <a:lnTo>
                    <a:pt x="1283" y="2465"/>
                  </a:lnTo>
                  <a:lnTo>
                    <a:pt x="1152" y="2475"/>
                  </a:lnTo>
                  <a:lnTo>
                    <a:pt x="972" y="2416"/>
                  </a:lnTo>
                  <a:close/>
                </a:path>
              </a:pathLst>
            </a:custGeom>
            <a:grpFill/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3" name="Freeform 90">
              <a:extLst>
                <a:ext uri="{FF2B5EF4-FFF2-40B4-BE49-F238E27FC236}">
                  <a16:creationId xmlns:a16="http://schemas.microsoft.com/office/drawing/2014/main" id="{89AD7BFA-9C84-407B-8CAD-1FC88E444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7554" y="3157013"/>
              <a:ext cx="412670" cy="323124"/>
            </a:xfrm>
            <a:custGeom>
              <a:avLst/>
              <a:gdLst>
                <a:gd name="T0" fmla="*/ 0 w 3242"/>
                <a:gd name="T1" fmla="*/ 2073 h 2486"/>
                <a:gd name="T2" fmla="*/ 355 w 3242"/>
                <a:gd name="T3" fmla="*/ 1727 h 2486"/>
                <a:gd name="T4" fmla="*/ 703 w 3242"/>
                <a:gd name="T5" fmla="*/ 1289 h 2486"/>
                <a:gd name="T6" fmla="*/ 577 w 3242"/>
                <a:gd name="T7" fmla="*/ 1035 h 2486"/>
                <a:gd name="T8" fmla="*/ 175 w 3242"/>
                <a:gd name="T9" fmla="*/ 672 h 2486"/>
                <a:gd name="T10" fmla="*/ 337 w 3242"/>
                <a:gd name="T11" fmla="*/ 177 h 2486"/>
                <a:gd name="T12" fmla="*/ 787 w 3242"/>
                <a:gd name="T13" fmla="*/ 0 h 2486"/>
                <a:gd name="T14" fmla="*/ 1264 w 3242"/>
                <a:gd name="T15" fmla="*/ 196 h 2486"/>
                <a:gd name="T16" fmla="*/ 1431 w 3242"/>
                <a:gd name="T17" fmla="*/ 400 h 2486"/>
                <a:gd name="T18" fmla="*/ 1665 w 3242"/>
                <a:gd name="T19" fmla="*/ 438 h 2486"/>
                <a:gd name="T20" fmla="*/ 2177 w 3242"/>
                <a:gd name="T21" fmla="*/ 415 h 2486"/>
                <a:gd name="T22" fmla="*/ 2447 w 3242"/>
                <a:gd name="T23" fmla="*/ 241 h 2486"/>
                <a:gd name="T24" fmla="*/ 2877 w 3242"/>
                <a:gd name="T25" fmla="*/ 63 h 2486"/>
                <a:gd name="T26" fmla="*/ 3152 w 3242"/>
                <a:gd name="T27" fmla="*/ 350 h 2486"/>
                <a:gd name="T28" fmla="*/ 3145 w 3242"/>
                <a:gd name="T29" fmla="*/ 1026 h 2486"/>
                <a:gd name="T30" fmla="*/ 3022 w 3242"/>
                <a:gd name="T31" fmla="*/ 1289 h 2486"/>
                <a:gd name="T32" fmla="*/ 2827 w 3242"/>
                <a:gd name="T33" fmla="*/ 1227 h 2486"/>
                <a:gd name="T34" fmla="*/ 2792 w 3242"/>
                <a:gd name="T35" fmla="*/ 1128 h 2486"/>
                <a:gd name="T36" fmla="*/ 2660 w 3242"/>
                <a:gd name="T37" fmla="*/ 952 h 2486"/>
                <a:gd name="T38" fmla="*/ 2481 w 3242"/>
                <a:gd name="T39" fmla="*/ 929 h 2486"/>
                <a:gd name="T40" fmla="*/ 2573 w 3242"/>
                <a:gd name="T41" fmla="*/ 1172 h 2486"/>
                <a:gd name="T42" fmla="*/ 2396 w 3242"/>
                <a:gd name="T43" fmla="*/ 1192 h 2486"/>
                <a:gd name="T44" fmla="*/ 2223 w 3242"/>
                <a:gd name="T45" fmla="*/ 1367 h 2486"/>
                <a:gd name="T46" fmla="*/ 2012 w 3242"/>
                <a:gd name="T47" fmla="*/ 1510 h 2486"/>
                <a:gd name="T48" fmla="*/ 1811 w 3242"/>
                <a:gd name="T49" fmla="*/ 1549 h 2486"/>
                <a:gd name="T50" fmla="*/ 1612 w 3242"/>
                <a:gd name="T51" fmla="*/ 1710 h 2486"/>
                <a:gd name="T52" fmla="*/ 1386 w 3242"/>
                <a:gd name="T53" fmla="*/ 1773 h 2486"/>
                <a:gd name="T54" fmla="*/ 1225 w 3242"/>
                <a:gd name="T55" fmla="*/ 1896 h 2486"/>
                <a:gd name="T56" fmla="*/ 1161 w 3242"/>
                <a:gd name="T57" fmla="*/ 2032 h 2486"/>
                <a:gd name="T58" fmla="*/ 904 w 3242"/>
                <a:gd name="T59" fmla="*/ 1994 h 2486"/>
                <a:gd name="T60" fmla="*/ 620 w 3242"/>
                <a:gd name="T61" fmla="*/ 2135 h 2486"/>
                <a:gd name="T62" fmla="*/ 456 w 3242"/>
                <a:gd name="T63" fmla="*/ 2380 h 2486"/>
                <a:gd name="T64" fmla="*/ 391 w 3242"/>
                <a:gd name="T65" fmla="*/ 2486 h 2486"/>
                <a:gd name="T66" fmla="*/ 272 w 3242"/>
                <a:gd name="T67" fmla="*/ 2266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42" h="2486">
                  <a:moveTo>
                    <a:pt x="176" y="2321"/>
                  </a:moveTo>
                  <a:lnTo>
                    <a:pt x="0" y="2073"/>
                  </a:lnTo>
                  <a:lnTo>
                    <a:pt x="54" y="1904"/>
                  </a:lnTo>
                  <a:lnTo>
                    <a:pt x="355" y="1727"/>
                  </a:lnTo>
                  <a:lnTo>
                    <a:pt x="294" y="1473"/>
                  </a:lnTo>
                  <a:lnTo>
                    <a:pt x="703" y="1289"/>
                  </a:lnTo>
                  <a:lnTo>
                    <a:pt x="692" y="1182"/>
                  </a:lnTo>
                  <a:lnTo>
                    <a:pt x="577" y="1035"/>
                  </a:lnTo>
                  <a:lnTo>
                    <a:pt x="353" y="986"/>
                  </a:lnTo>
                  <a:lnTo>
                    <a:pt x="175" y="672"/>
                  </a:lnTo>
                  <a:lnTo>
                    <a:pt x="181" y="425"/>
                  </a:lnTo>
                  <a:lnTo>
                    <a:pt x="337" y="177"/>
                  </a:lnTo>
                  <a:lnTo>
                    <a:pt x="470" y="69"/>
                  </a:lnTo>
                  <a:lnTo>
                    <a:pt x="787" y="0"/>
                  </a:lnTo>
                  <a:lnTo>
                    <a:pt x="1124" y="0"/>
                  </a:lnTo>
                  <a:lnTo>
                    <a:pt x="1264" y="196"/>
                  </a:lnTo>
                  <a:lnTo>
                    <a:pt x="1290" y="381"/>
                  </a:lnTo>
                  <a:lnTo>
                    <a:pt x="1431" y="400"/>
                  </a:lnTo>
                  <a:lnTo>
                    <a:pt x="1550" y="351"/>
                  </a:lnTo>
                  <a:lnTo>
                    <a:pt x="1665" y="438"/>
                  </a:lnTo>
                  <a:lnTo>
                    <a:pt x="1869" y="459"/>
                  </a:lnTo>
                  <a:lnTo>
                    <a:pt x="2177" y="415"/>
                  </a:lnTo>
                  <a:lnTo>
                    <a:pt x="2275" y="177"/>
                  </a:lnTo>
                  <a:lnTo>
                    <a:pt x="2447" y="241"/>
                  </a:lnTo>
                  <a:lnTo>
                    <a:pt x="2564" y="112"/>
                  </a:lnTo>
                  <a:lnTo>
                    <a:pt x="2877" y="63"/>
                  </a:lnTo>
                  <a:lnTo>
                    <a:pt x="3126" y="192"/>
                  </a:lnTo>
                  <a:lnTo>
                    <a:pt x="3152" y="350"/>
                  </a:lnTo>
                  <a:lnTo>
                    <a:pt x="3242" y="498"/>
                  </a:lnTo>
                  <a:lnTo>
                    <a:pt x="3145" y="1026"/>
                  </a:lnTo>
                  <a:lnTo>
                    <a:pt x="3023" y="1194"/>
                  </a:lnTo>
                  <a:lnTo>
                    <a:pt x="3022" y="1289"/>
                  </a:lnTo>
                  <a:lnTo>
                    <a:pt x="2930" y="1294"/>
                  </a:lnTo>
                  <a:lnTo>
                    <a:pt x="2827" y="1227"/>
                  </a:lnTo>
                  <a:lnTo>
                    <a:pt x="2847" y="1154"/>
                  </a:lnTo>
                  <a:lnTo>
                    <a:pt x="2792" y="1128"/>
                  </a:lnTo>
                  <a:lnTo>
                    <a:pt x="2765" y="1053"/>
                  </a:lnTo>
                  <a:lnTo>
                    <a:pt x="2660" y="952"/>
                  </a:lnTo>
                  <a:lnTo>
                    <a:pt x="2578" y="1004"/>
                  </a:lnTo>
                  <a:lnTo>
                    <a:pt x="2481" y="929"/>
                  </a:lnTo>
                  <a:lnTo>
                    <a:pt x="2459" y="1008"/>
                  </a:lnTo>
                  <a:lnTo>
                    <a:pt x="2573" y="1172"/>
                  </a:lnTo>
                  <a:lnTo>
                    <a:pt x="2521" y="1212"/>
                  </a:lnTo>
                  <a:lnTo>
                    <a:pt x="2396" y="1192"/>
                  </a:lnTo>
                  <a:lnTo>
                    <a:pt x="2299" y="1267"/>
                  </a:lnTo>
                  <a:lnTo>
                    <a:pt x="2223" y="1367"/>
                  </a:lnTo>
                  <a:lnTo>
                    <a:pt x="2075" y="1371"/>
                  </a:lnTo>
                  <a:lnTo>
                    <a:pt x="2012" y="1510"/>
                  </a:lnTo>
                  <a:lnTo>
                    <a:pt x="1831" y="1495"/>
                  </a:lnTo>
                  <a:lnTo>
                    <a:pt x="1811" y="1549"/>
                  </a:lnTo>
                  <a:lnTo>
                    <a:pt x="1718" y="1559"/>
                  </a:lnTo>
                  <a:lnTo>
                    <a:pt x="1612" y="1710"/>
                  </a:lnTo>
                  <a:lnTo>
                    <a:pt x="1533" y="1709"/>
                  </a:lnTo>
                  <a:lnTo>
                    <a:pt x="1386" y="1773"/>
                  </a:lnTo>
                  <a:lnTo>
                    <a:pt x="1343" y="1886"/>
                  </a:lnTo>
                  <a:lnTo>
                    <a:pt x="1225" y="1896"/>
                  </a:lnTo>
                  <a:lnTo>
                    <a:pt x="1158" y="1933"/>
                  </a:lnTo>
                  <a:lnTo>
                    <a:pt x="1161" y="2032"/>
                  </a:lnTo>
                  <a:lnTo>
                    <a:pt x="1084" y="2086"/>
                  </a:lnTo>
                  <a:lnTo>
                    <a:pt x="904" y="1994"/>
                  </a:lnTo>
                  <a:lnTo>
                    <a:pt x="791" y="2116"/>
                  </a:lnTo>
                  <a:lnTo>
                    <a:pt x="620" y="2135"/>
                  </a:lnTo>
                  <a:lnTo>
                    <a:pt x="537" y="2266"/>
                  </a:lnTo>
                  <a:lnTo>
                    <a:pt x="456" y="2380"/>
                  </a:lnTo>
                  <a:lnTo>
                    <a:pt x="454" y="2458"/>
                  </a:lnTo>
                  <a:lnTo>
                    <a:pt x="391" y="2486"/>
                  </a:lnTo>
                  <a:lnTo>
                    <a:pt x="366" y="2360"/>
                  </a:lnTo>
                  <a:lnTo>
                    <a:pt x="272" y="2266"/>
                  </a:lnTo>
                  <a:lnTo>
                    <a:pt x="176" y="2321"/>
                  </a:lnTo>
                  <a:close/>
                </a:path>
              </a:pathLst>
            </a:custGeom>
            <a:grpFill/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4" name="Freeform 91">
              <a:extLst>
                <a:ext uri="{FF2B5EF4-FFF2-40B4-BE49-F238E27FC236}">
                  <a16:creationId xmlns:a16="http://schemas.microsoft.com/office/drawing/2014/main" id="{B78C2FD9-D820-4415-B1CD-C0E531324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601" y="3140921"/>
              <a:ext cx="365417" cy="332780"/>
            </a:xfrm>
            <a:custGeom>
              <a:avLst/>
              <a:gdLst>
                <a:gd name="T0" fmla="*/ 1549 w 2939"/>
                <a:gd name="T1" fmla="*/ 910 h 2620"/>
                <a:gd name="T2" fmla="*/ 1655 w 2939"/>
                <a:gd name="T3" fmla="*/ 805 h 2620"/>
                <a:gd name="T4" fmla="*/ 1469 w 2939"/>
                <a:gd name="T5" fmla="*/ 560 h 2620"/>
                <a:gd name="T6" fmla="*/ 1325 w 2939"/>
                <a:gd name="T7" fmla="*/ 580 h 2620"/>
                <a:gd name="T8" fmla="*/ 1154 w 2939"/>
                <a:gd name="T9" fmla="*/ 560 h 2620"/>
                <a:gd name="T10" fmla="*/ 1115 w 2939"/>
                <a:gd name="T11" fmla="*/ 415 h 2620"/>
                <a:gd name="T12" fmla="*/ 1115 w 2939"/>
                <a:gd name="T13" fmla="*/ 310 h 2620"/>
                <a:gd name="T14" fmla="*/ 1055 w 2939"/>
                <a:gd name="T15" fmla="*/ 270 h 2620"/>
                <a:gd name="T16" fmla="*/ 950 w 2939"/>
                <a:gd name="T17" fmla="*/ 165 h 2620"/>
                <a:gd name="T18" fmla="*/ 1055 w 2939"/>
                <a:gd name="T19" fmla="*/ 105 h 2620"/>
                <a:gd name="T20" fmla="*/ 1055 w 2939"/>
                <a:gd name="T21" fmla="*/ 0 h 2620"/>
                <a:gd name="T22" fmla="*/ 845 w 2939"/>
                <a:gd name="T23" fmla="*/ 0 h 2620"/>
                <a:gd name="T24" fmla="*/ 754 w 2939"/>
                <a:gd name="T25" fmla="*/ 63 h 2620"/>
                <a:gd name="T26" fmla="*/ 788 w 2939"/>
                <a:gd name="T27" fmla="*/ 212 h 2620"/>
                <a:gd name="T28" fmla="*/ 124 w 2939"/>
                <a:gd name="T29" fmla="*/ 555 h 2620"/>
                <a:gd name="T30" fmla="*/ 17 w 2939"/>
                <a:gd name="T31" fmla="*/ 662 h 2620"/>
                <a:gd name="T32" fmla="*/ 85 w 2939"/>
                <a:gd name="T33" fmla="*/ 775 h 2620"/>
                <a:gd name="T34" fmla="*/ 340 w 2939"/>
                <a:gd name="T35" fmla="*/ 990 h 2620"/>
                <a:gd name="T36" fmla="*/ 290 w 2939"/>
                <a:gd name="T37" fmla="*/ 1076 h 2620"/>
                <a:gd name="T38" fmla="*/ 310 w 2939"/>
                <a:gd name="T39" fmla="*/ 1235 h 2620"/>
                <a:gd name="T40" fmla="*/ 145 w 2939"/>
                <a:gd name="T41" fmla="*/ 1345 h 2620"/>
                <a:gd name="T42" fmla="*/ 165 w 2939"/>
                <a:gd name="T43" fmla="*/ 1486 h 2620"/>
                <a:gd name="T44" fmla="*/ 60 w 2939"/>
                <a:gd name="T45" fmla="*/ 1590 h 2620"/>
                <a:gd name="T46" fmla="*/ 85 w 2939"/>
                <a:gd name="T47" fmla="*/ 1695 h 2620"/>
                <a:gd name="T48" fmla="*/ 0 w 2939"/>
                <a:gd name="T49" fmla="*/ 1880 h 2620"/>
                <a:gd name="T50" fmla="*/ 60 w 2939"/>
                <a:gd name="T51" fmla="*/ 1910 h 2620"/>
                <a:gd name="T52" fmla="*/ 90 w 2939"/>
                <a:gd name="T53" fmla="*/ 1845 h 2620"/>
                <a:gd name="T54" fmla="*/ 165 w 2939"/>
                <a:gd name="T55" fmla="*/ 1870 h 2620"/>
                <a:gd name="T56" fmla="*/ 185 w 2939"/>
                <a:gd name="T57" fmla="*/ 2135 h 2620"/>
                <a:gd name="T58" fmla="*/ 290 w 2939"/>
                <a:gd name="T59" fmla="*/ 2065 h 2620"/>
                <a:gd name="T60" fmla="*/ 431 w 2939"/>
                <a:gd name="T61" fmla="*/ 2140 h 2620"/>
                <a:gd name="T62" fmla="*/ 535 w 2939"/>
                <a:gd name="T63" fmla="*/ 2335 h 2620"/>
                <a:gd name="T64" fmla="*/ 705 w 2939"/>
                <a:gd name="T65" fmla="*/ 2396 h 2620"/>
                <a:gd name="T66" fmla="*/ 785 w 2939"/>
                <a:gd name="T67" fmla="*/ 2620 h 2620"/>
                <a:gd name="T68" fmla="*/ 960 w 2939"/>
                <a:gd name="T69" fmla="*/ 2620 h 2620"/>
                <a:gd name="T70" fmla="*/ 1035 w 2939"/>
                <a:gd name="T71" fmla="*/ 2580 h 2620"/>
                <a:gd name="T72" fmla="*/ 906 w 2939"/>
                <a:gd name="T73" fmla="*/ 2444 h 2620"/>
                <a:gd name="T74" fmla="*/ 970 w 2939"/>
                <a:gd name="T75" fmla="*/ 2315 h 2620"/>
                <a:gd name="T76" fmla="*/ 1285 w 2939"/>
                <a:gd name="T77" fmla="*/ 2404 h 2620"/>
                <a:gd name="T78" fmla="*/ 1345 w 2939"/>
                <a:gd name="T79" fmla="*/ 2520 h 2620"/>
                <a:gd name="T80" fmla="*/ 1530 w 2939"/>
                <a:gd name="T81" fmla="*/ 2480 h 2620"/>
                <a:gd name="T82" fmla="*/ 1490 w 2939"/>
                <a:gd name="T83" fmla="*/ 2230 h 2620"/>
                <a:gd name="T84" fmla="*/ 1610 w 2939"/>
                <a:gd name="T85" fmla="*/ 2105 h 2620"/>
                <a:gd name="T86" fmla="*/ 1765 w 2939"/>
                <a:gd name="T87" fmla="*/ 2330 h 2620"/>
                <a:gd name="T88" fmla="*/ 1955 w 2939"/>
                <a:gd name="T89" fmla="*/ 2265 h 2620"/>
                <a:gd name="T90" fmla="*/ 2220 w 2939"/>
                <a:gd name="T91" fmla="*/ 2243 h 2620"/>
                <a:gd name="T92" fmla="*/ 2275 w 2939"/>
                <a:gd name="T93" fmla="*/ 2075 h 2620"/>
                <a:gd name="T94" fmla="*/ 2584 w 2939"/>
                <a:gd name="T95" fmla="*/ 1890 h 2620"/>
                <a:gd name="T96" fmla="*/ 2521 w 2939"/>
                <a:gd name="T97" fmla="*/ 1630 h 2620"/>
                <a:gd name="T98" fmla="*/ 2939 w 2939"/>
                <a:gd name="T99" fmla="*/ 1443 h 2620"/>
                <a:gd name="T100" fmla="*/ 2930 w 2939"/>
                <a:gd name="T101" fmla="*/ 1335 h 2620"/>
                <a:gd name="T102" fmla="*/ 2810 w 2939"/>
                <a:gd name="T103" fmla="*/ 1184 h 2620"/>
                <a:gd name="T104" fmla="*/ 2584 w 2939"/>
                <a:gd name="T105" fmla="*/ 1134 h 2620"/>
                <a:gd name="T106" fmla="*/ 2485 w 2939"/>
                <a:gd name="T107" fmla="*/ 1355 h 2620"/>
                <a:gd name="T108" fmla="*/ 2325 w 2939"/>
                <a:gd name="T109" fmla="*/ 1350 h 2620"/>
                <a:gd name="T110" fmla="*/ 2165 w 2939"/>
                <a:gd name="T111" fmla="*/ 1235 h 2620"/>
                <a:gd name="T112" fmla="*/ 1920 w 2939"/>
                <a:gd name="T113" fmla="*/ 1240 h 2620"/>
                <a:gd name="T114" fmla="*/ 1920 w 2939"/>
                <a:gd name="T115" fmla="*/ 1094 h 2620"/>
                <a:gd name="T116" fmla="*/ 1610 w 2939"/>
                <a:gd name="T117" fmla="*/ 1094 h 2620"/>
                <a:gd name="T118" fmla="*/ 1549 w 2939"/>
                <a:gd name="T119" fmla="*/ 910 h 2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39" h="2620">
                  <a:moveTo>
                    <a:pt x="1549" y="910"/>
                  </a:moveTo>
                  <a:lnTo>
                    <a:pt x="1655" y="805"/>
                  </a:lnTo>
                  <a:lnTo>
                    <a:pt x="1469" y="560"/>
                  </a:lnTo>
                  <a:lnTo>
                    <a:pt x="1325" y="580"/>
                  </a:lnTo>
                  <a:lnTo>
                    <a:pt x="1154" y="560"/>
                  </a:lnTo>
                  <a:lnTo>
                    <a:pt x="1115" y="415"/>
                  </a:lnTo>
                  <a:lnTo>
                    <a:pt x="1115" y="310"/>
                  </a:lnTo>
                  <a:lnTo>
                    <a:pt x="1055" y="270"/>
                  </a:lnTo>
                  <a:lnTo>
                    <a:pt x="950" y="165"/>
                  </a:lnTo>
                  <a:lnTo>
                    <a:pt x="1055" y="105"/>
                  </a:lnTo>
                  <a:lnTo>
                    <a:pt x="1055" y="0"/>
                  </a:lnTo>
                  <a:lnTo>
                    <a:pt x="845" y="0"/>
                  </a:lnTo>
                  <a:lnTo>
                    <a:pt x="754" y="63"/>
                  </a:lnTo>
                  <a:lnTo>
                    <a:pt x="788" y="212"/>
                  </a:lnTo>
                  <a:lnTo>
                    <a:pt x="124" y="555"/>
                  </a:lnTo>
                  <a:lnTo>
                    <a:pt x="17" y="662"/>
                  </a:lnTo>
                  <a:lnTo>
                    <a:pt x="85" y="775"/>
                  </a:lnTo>
                  <a:lnTo>
                    <a:pt x="340" y="990"/>
                  </a:lnTo>
                  <a:lnTo>
                    <a:pt x="290" y="1076"/>
                  </a:lnTo>
                  <a:lnTo>
                    <a:pt x="310" y="1235"/>
                  </a:lnTo>
                  <a:lnTo>
                    <a:pt x="145" y="1345"/>
                  </a:lnTo>
                  <a:lnTo>
                    <a:pt x="165" y="1486"/>
                  </a:lnTo>
                  <a:lnTo>
                    <a:pt x="60" y="1590"/>
                  </a:lnTo>
                  <a:lnTo>
                    <a:pt x="85" y="1695"/>
                  </a:lnTo>
                  <a:lnTo>
                    <a:pt x="0" y="1880"/>
                  </a:lnTo>
                  <a:lnTo>
                    <a:pt x="60" y="1910"/>
                  </a:lnTo>
                  <a:lnTo>
                    <a:pt x="90" y="1845"/>
                  </a:lnTo>
                  <a:lnTo>
                    <a:pt x="165" y="1870"/>
                  </a:lnTo>
                  <a:lnTo>
                    <a:pt x="185" y="2135"/>
                  </a:lnTo>
                  <a:lnTo>
                    <a:pt x="290" y="2065"/>
                  </a:lnTo>
                  <a:lnTo>
                    <a:pt x="431" y="2140"/>
                  </a:lnTo>
                  <a:lnTo>
                    <a:pt x="535" y="2335"/>
                  </a:lnTo>
                  <a:lnTo>
                    <a:pt x="705" y="2396"/>
                  </a:lnTo>
                  <a:lnTo>
                    <a:pt x="785" y="2620"/>
                  </a:lnTo>
                  <a:lnTo>
                    <a:pt x="960" y="2620"/>
                  </a:lnTo>
                  <a:lnTo>
                    <a:pt x="1035" y="2580"/>
                  </a:lnTo>
                  <a:lnTo>
                    <a:pt x="906" y="2444"/>
                  </a:lnTo>
                  <a:lnTo>
                    <a:pt x="970" y="2315"/>
                  </a:lnTo>
                  <a:lnTo>
                    <a:pt x="1285" y="2404"/>
                  </a:lnTo>
                  <a:lnTo>
                    <a:pt x="1345" y="2520"/>
                  </a:lnTo>
                  <a:lnTo>
                    <a:pt x="1530" y="2480"/>
                  </a:lnTo>
                  <a:lnTo>
                    <a:pt x="1490" y="2230"/>
                  </a:lnTo>
                  <a:lnTo>
                    <a:pt x="1610" y="2105"/>
                  </a:lnTo>
                  <a:lnTo>
                    <a:pt x="1765" y="2330"/>
                  </a:lnTo>
                  <a:lnTo>
                    <a:pt x="1955" y="2265"/>
                  </a:lnTo>
                  <a:lnTo>
                    <a:pt x="2220" y="2243"/>
                  </a:lnTo>
                  <a:lnTo>
                    <a:pt x="2275" y="2075"/>
                  </a:lnTo>
                  <a:lnTo>
                    <a:pt x="2584" y="1890"/>
                  </a:lnTo>
                  <a:lnTo>
                    <a:pt x="2521" y="1630"/>
                  </a:lnTo>
                  <a:lnTo>
                    <a:pt x="2939" y="1443"/>
                  </a:lnTo>
                  <a:lnTo>
                    <a:pt x="2930" y="1335"/>
                  </a:lnTo>
                  <a:lnTo>
                    <a:pt x="2810" y="1184"/>
                  </a:lnTo>
                  <a:lnTo>
                    <a:pt x="2584" y="1134"/>
                  </a:lnTo>
                  <a:lnTo>
                    <a:pt x="2485" y="1355"/>
                  </a:lnTo>
                  <a:lnTo>
                    <a:pt x="2325" y="1350"/>
                  </a:lnTo>
                  <a:lnTo>
                    <a:pt x="2165" y="1235"/>
                  </a:lnTo>
                  <a:lnTo>
                    <a:pt x="1920" y="1240"/>
                  </a:lnTo>
                  <a:lnTo>
                    <a:pt x="1920" y="1094"/>
                  </a:lnTo>
                  <a:lnTo>
                    <a:pt x="1610" y="1094"/>
                  </a:lnTo>
                  <a:lnTo>
                    <a:pt x="1549" y="910"/>
                  </a:lnTo>
                  <a:close/>
                </a:path>
              </a:pathLst>
            </a:custGeom>
            <a:grpFill/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5" name="Freeform 92">
              <a:extLst>
                <a:ext uri="{FF2B5EF4-FFF2-40B4-BE49-F238E27FC236}">
                  <a16:creationId xmlns:a16="http://schemas.microsoft.com/office/drawing/2014/main" id="{F16057AB-7116-45BC-A31D-74C0873D0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005" y="3403540"/>
              <a:ext cx="672872" cy="711260"/>
            </a:xfrm>
            <a:custGeom>
              <a:avLst/>
              <a:gdLst>
                <a:gd name="T0" fmla="*/ 1621 w 5417"/>
                <a:gd name="T1" fmla="*/ 5297 h 5608"/>
                <a:gd name="T2" fmla="*/ 1891 w 5417"/>
                <a:gd name="T3" fmla="*/ 5112 h 5608"/>
                <a:gd name="T4" fmla="*/ 2131 w 5417"/>
                <a:gd name="T5" fmla="*/ 5257 h 5608"/>
                <a:gd name="T6" fmla="*/ 2596 w 5417"/>
                <a:gd name="T7" fmla="*/ 5356 h 5608"/>
                <a:gd name="T8" fmla="*/ 2996 w 5417"/>
                <a:gd name="T9" fmla="*/ 5046 h 5608"/>
                <a:gd name="T10" fmla="*/ 3636 w 5417"/>
                <a:gd name="T11" fmla="*/ 4951 h 5608"/>
                <a:gd name="T12" fmla="*/ 3706 w 5417"/>
                <a:gd name="T13" fmla="*/ 4891 h 5608"/>
                <a:gd name="T14" fmla="*/ 4127 w 5417"/>
                <a:gd name="T15" fmla="*/ 4881 h 5608"/>
                <a:gd name="T16" fmla="*/ 4292 w 5417"/>
                <a:gd name="T17" fmla="*/ 5026 h 5608"/>
                <a:gd name="T18" fmla="*/ 4627 w 5417"/>
                <a:gd name="T19" fmla="*/ 5026 h 5608"/>
                <a:gd name="T20" fmla="*/ 4557 w 5417"/>
                <a:gd name="T21" fmla="*/ 4551 h 5608"/>
                <a:gd name="T22" fmla="*/ 4457 w 5417"/>
                <a:gd name="T23" fmla="*/ 3891 h 5608"/>
                <a:gd name="T24" fmla="*/ 5037 w 5417"/>
                <a:gd name="T25" fmla="*/ 3496 h 5608"/>
                <a:gd name="T26" fmla="*/ 5301 w 5417"/>
                <a:gd name="T27" fmla="*/ 3371 h 5608"/>
                <a:gd name="T28" fmla="*/ 5409 w 5417"/>
                <a:gd name="T29" fmla="*/ 2946 h 5608"/>
                <a:gd name="T30" fmla="*/ 5117 w 5417"/>
                <a:gd name="T31" fmla="*/ 2651 h 5608"/>
                <a:gd name="T32" fmla="*/ 4664 w 5417"/>
                <a:gd name="T33" fmla="*/ 2380 h 5608"/>
                <a:gd name="T34" fmla="*/ 4106 w 5417"/>
                <a:gd name="T35" fmla="*/ 1885 h 5608"/>
                <a:gd name="T36" fmla="*/ 3737 w 5417"/>
                <a:gd name="T37" fmla="*/ 1314 h 5608"/>
                <a:gd name="T38" fmla="*/ 3584 w 5417"/>
                <a:gd name="T39" fmla="*/ 812 h 5608"/>
                <a:gd name="T40" fmla="*/ 3380 w 5417"/>
                <a:gd name="T41" fmla="*/ 434 h 5608"/>
                <a:gd name="T42" fmla="*/ 2746 w 5417"/>
                <a:gd name="T43" fmla="*/ 267 h 5608"/>
                <a:gd name="T44" fmla="*/ 2510 w 5417"/>
                <a:gd name="T45" fmla="*/ 417 h 5608"/>
                <a:gd name="T46" fmla="*/ 1953 w 5417"/>
                <a:gd name="T47" fmla="*/ 249 h 5608"/>
                <a:gd name="T48" fmla="*/ 1947 w 5417"/>
                <a:gd name="T49" fmla="*/ 554 h 5608"/>
                <a:gd name="T50" fmla="*/ 1515 w 5417"/>
                <a:gd name="T51" fmla="*/ 271 h 5608"/>
                <a:gd name="T52" fmla="*/ 1171 w 5417"/>
                <a:gd name="T53" fmla="*/ 65 h 5608"/>
                <a:gd name="T54" fmla="*/ 815 w 5417"/>
                <a:gd name="T55" fmla="*/ 251 h 5608"/>
                <a:gd name="T56" fmla="*/ 610 w 5417"/>
                <a:gd name="T57" fmla="*/ 520 h 5608"/>
                <a:gd name="T58" fmla="*/ 405 w 5417"/>
                <a:gd name="T59" fmla="*/ 706 h 5608"/>
                <a:gd name="T60" fmla="*/ 0 w 5417"/>
                <a:gd name="T61" fmla="*/ 1141 h 5608"/>
                <a:gd name="T62" fmla="*/ 149 w 5417"/>
                <a:gd name="T63" fmla="*/ 1618 h 5608"/>
                <a:gd name="T64" fmla="*/ 357 w 5417"/>
                <a:gd name="T65" fmla="*/ 1284 h 5608"/>
                <a:gd name="T66" fmla="*/ 970 w 5417"/>
                <a:gd name="T67" fmla="*/ 1626 h 5608"/>
                <a:gd name="T68" fmla="*/ 1195 w 5417"/>
                <a:gd name="T69" fmla="*/ 1746 h 5608"/>
                <a:gd name="T70" fmla="*/ 1280 w 5417"/>
                <a:gd name="T71" fmla="*/ 2196 h 5608"/>
                <a:gd name="T72" fmla="*/ 1376 w 5417"/>
                <a:gd name="T73" fmla="*/ 2526 h 5608"/>
                <a:gd name="T74" fmla="*/ 1665 w 5417"/>
                <a:gd name="T75" fmla="*/ 3166 h 5608"/>
                <a:gd name="T76" fmla="*/ 1450 w 5417"/>
                <a:gd name="T77" fmla="*/ 3356 h 5608"/>
                <a:gd name="T78" fmla="*/ 1141 w 5417"/>
                <a:gd name="T79" fmla="*/ 3792 h 5608"/>
                <a:gd name="T80" fmla="*/ 1226 w 5417"/>
                <a:gd name="T81" fmla="*/ 4371 h 5608"/>
                <a:gd name="T82" fmla="*/ 960 w 5417"/>
                <a:gd name="T83" fmla="*/ 4916 h 5608"/>
                <a:gd name="T84" fmla="*/ 716 w 5417"/>
                <a:gd name="T85" fmla="*/ 5172 h 5608"/>
                <a:gd name="T86" fmla="*/ 1171 w 5417"/>
                <a:gd name="T87" fmla="*/ 5297 h 5608"/>
                <a:gd name="T88" fmla="*/ 1356 w 5417"/>
                <a:gd name="T89" fmla="*/ 5476 h 5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417" h="5608">
                  <a:moveTo>
                    <a:pt x="1348" y="5608"/>
                  </a:moveTo>
                  <a:lnTo>
                    <a:pt x="1534" y="5547"/>
                  </a:lnTo>
                  <a:lnTo>
                    <a:pt x="1621" y="5297"/>
                  </a:lnTo>
                  <a:lnTo>
                    <a:pt x="1590" y="5127"/>
                  </a:lnTo>
                  <a:lnTo>
                    <a:pt x="1765" y="5172"/>
                  </a:lnTo>
                  <a:lnTo>
                    <a:pt x="1891" y="5112"/>
                  </a:lnTo>
                  <a:lnTo>
                    <a:pt x="2036" y="5192"/>
                  </a:lnTo>
                  <a:lnTo>
                    <a:pt x="2121" y="5172"/>
                  </a:lnTo>
                  <a:lnTo>
                    <a:pt x="2131" y="5257"/>
                  </a:lnTo>
                  <a:lnTo>
                    <a:pt x="2266" y="5411"/>
                  </a:lnTo>
                  <a:lnTo>
                    <a:pt x="2481" y="5337"/>
                  </a:lnTo>
                  <a:lnTo>
                    <a:pt x="2596" y="5356"/>
                  </a:lnTo>
                  <a:lnTo>
                    <a:pt x="2771" y="5222"/>
                  </a:lnTo>
                  <a:lnTo>
                    <a:pt x="2950" y="5137"/>
                  </a:lnTo>
                  <a:lnTo>
                    <a:pt x="2996" y="5046"/>
                  </a:lnTo>
                  <a:lnTo>
                    <a:pt x="3192" y="5046"/>
                  </a:lnTo>
                  <a:lnTo>
                    <a:pt x="3606" y="5026"/>
                  </a:lnTo>
                  <a:lnTo>
                    <a:pt x="3636" y="4951"/>
                  </a:lnTo>
                  <a:lnTo>
                    <a:pt x="3587" y="4861"/>
                  </a:lnTo>
                  <a:lnTo>
                    <a:pt x="3672" y="4802"/>
                  </a:lnTo>
                  <a:lnTo>
                    <a:pt x="3706" y="4891"/>
                  </a:lnTo>
                  <a:lnTo>
                    <a:pt x="3856" y="4842"/>
                  </a:lnTo>
                  <a:lnTo>
                    <a:pt x="4002" y="4946"/>
                  </a:lnTo>
                  <a:lnTo>
                    <a:pt x="4127" y="4881"/>
                  </a:lnTo>
                  <a:lnTo>
                    <a:pt x="4246" y="4861"/>
                  </a:lnTo>
                  <a:lnTo>
                    <a:pt x="4331" y="4966"/>
                  </a:lnTo>
                  <a:lnTo>
                    <a:pt x="4292" y="5026"/>
                  </a:lnTo>
                  <a:lnTo>
                    <a:pt x="4501" y="5172"/>
                  </a:lnTo>
                  <a:lnTo>
                    <a:pt x="4642" y="5192"/>
                  </a:lnTo>
                  <a:lnTo>
                    <a:pt x="4627" y="5026"/>
                  </a:lnTo>
                  <a:lnTo>
                    <a:pt x="4702" y="4881"/>
                  </a:lnTo>
                  <a:lnTo>
                    <a:pt x="4457" y="4757"/>
                  </a:lnTo>
                  <a:lnTo>
                    <a:pt x="4557" y="4551"/>
                  </a:lnTo>
                  <a:lnTo>
                    <a:pt x="4312" y="4232"/>
                  </a:lnTo>
                  <a:lnTo>
                    <a:pt x="4271" y="4136"/>
                  </a:lnTo>
                  <a:lnTo>
                    <a:pt x="4457" y="3891"/>
                  </a:lnTo>
                  <a:lnTo>
                    <a:pt x="4867" y="3782"/>
                  </a:lnTo>
                  <a:lnTo>
                    <a:pt x="4992" y="3681"/>
                  </a:lnTo>
                  <a:lnTo>
                    <a:pt x="5037" y="3496"/>
                  </a:lnTo>
                  <a:lnTo>
                    <a:pt x="4972" y="3391"/>
                  </a:lnTo>
                  <a:lnTo>
                    <a:pt x="5056" y="3206"/>
                  </a:lnTo>
                  <a:lnTo>
                    <a:pt x="5301" y="3371"/>
                  </a:lnTo>
                  <a:lnTo>
                    <a:pt x="5417" y="3206"/>
                  </a:lnTo>
                  <a:lnTo>
                    <a:pt x="5381" y="3021"/>
                  </a:lnTo>
                  <a:lnTo>
                    <a:pt x="5409" y="2946"/>
                  </a:lnTo>
                  <a:lnTo>
                    <a:pt x="5353" y="2814"/>
                  </a:lnTo>
                  <a:lnTo>
                    <a:pt x="5249" y="2798"/>
                  </a:lnTo>
                  <a:lnTo>
                    <a:pt x="5117" y="2651"/>
                  </a:lnTo>
                  <a:lnTo>
                    <a:pt x="4960" y="2636"/>
                  </a:lnTo>
                  <a:lnTo>
                    <a:pt x="4861" y="2437"/>
                  </a:lnTo>
                  <a:lnTo>
                    <a:pt x="4664" y="2380"/>
                  </a:lnTo>
                  <a:lnTo>
                    <a:pt x="4365" y="2004"/>
                  </a:lnTo>
                  <a:lnTo>
                    <a:pt x="4259" y="2046"/>
                  </a:lnTo>
                  <a:lnTo>
                    <a:pt x="4106" y="1885"/>
                  </a:lnTo>
                  <a:lnTo>
                    <a:pt x="3961" y="1737"/>
                  </a:lnTo>
                  <a:lnTo>
                    <a:pt x="3986" y="1599"/>
                  </a:lnTo>
                  <a:lnTo>
                    <a:pt x="3737" y="1314"/>
                  </a:lnTo>
                  <a:lnTo>
                    <a:pt x="3923" y="1035"/>
                  </a:lnTo>
                  <a:lnTo>
                    <a:pt x="3752" y="889"/>
                  </a:lnTo>
                  <a:lnTo>
                    <a:pt x="3584" y="812"/>
                  </a:lnTo>
                  <a:lnTo>
                    <a:pt x="3467" y="583"/>
                  </a:lnTo>
                  <a:lnTo>
                    <a:pt x="3382" y="523"/>
                  </a:lnTo>
                  <a:lnTo>
                    <a:pt x="3380" y="434"/>
                  </a:lnTo>
                  <a:lnTo>
                    <a:pt x="3199" y="178"/>
                  </a:lnTo>
                  <a:lnTo>
                    <a:pt x="2942" y="201"/>
                  </a:lnTo>
                  <a:lnTo>
                    <a:pt x="2746" y="267"/>
                  </a:lnTo>
                  <a:lnTo>
                    <a:pt x="2591" y="39"/>
                  </a:lnTo>
                  <a:lnTo>
                    <a:pt x="2470" y="165"/>
                  </a:lnTo>
                  <a:lnTo>
                    <a:pt x="2510" y="417"/>
                  </a:lnTo>
                  <a:lnTo>
                    <a:pt x="2327" y="455"/>
                  </a:lnTo>
                  <a:lnTo>
                    <a:pt x="2267" y="340"/>
                  </a:lnTo>
                  <a:lnTo>
                    <a:pt x="1953" y="249"/>
                  </a:lnTo>
                  <a:lnTo>
                    <a:pt x="1886" y="380"/>
                  </a:lnTo>
                  <a:lnTo>
                    <a:pt x="2014" y="516"/>
                  </a:lnTo>
                  <a:lnTo>
                    <a:pt x="1947" y="554"/>
                  </a:lnTo>
                  <a:lnTo>
                    <a:pt x="1767" y="554"/>
                  </a:lnTo>
                  <a:lnTo>
                    <a:pt x="1687" y="331"/>
                  </a:lnTo>
                  <a:lnTo>
                    <a:pt x="1515" y="271"/>
                  </a:lnTo>
                  <a:lnTo>
                    <a:pt x="1414" y="79"/>
                  </a:lnTo>
                  <a:lnTo>
                    <a:pt x="1271" y="0"/>
                  </a:lnTo>
                  <a:lnTo>
                    <a:pt x="1171" y="65"/>
                  </a:lnTo>
                  <a:lnTo>
                    <a:pt x="1030" y="221"/>
                  </a:lnTo>
                  <a:lnTo>
                    <a:pt x="930" y="221"/>
                  </a:lnTo>
                  <a:lnTo>
                    <a:pt x="815" y="251"/>
                  </a:lnTo>
                  <a:lnTo>
                    <a:pt x="860" y="375"/>
                  </a:lnTo>
                  <a:lnTo>
                    <a:pt x="690" y="540"/>
                  </a:lnTo>
                  <a:lnTo>
                    <a:pt x="610" y="520"/>
                  </a:lnTo>
                  <a:lnTo>
                    <a:pt x="526" y="585"/>
                  </a:lnTo>
                  <a:lnTo>
                    <a:pt x="526" y="746"/>
                  </a:lnTo>
                  <a:lnTo>
                    <a:pt x="405" y="706"/>
                  </a:lnTo>
                  <a:lnTo>
                    <a:pt x="124" y="711"/>
                  </a:lnTo>
                  <a:lnTo>
                    <a:pt x="30" y="766"/>
                  </a:lnTo>
                  <a:lnTo>
                    <a:pt x="0" y="1141"/>
                  </a:lnTo>
                  <a:lnTo>
                    <a:pt x="116" y="1345"/>
                  </a:lnTo>
                  <a:lnTo>
                    <a:pt x="163" y="1512"/>
                  </a:lnTo>
                  <a:lnTo>
                    <a:pt x="149" y="1618"/>
                  </a:lnTo>
                  <a:lnTo>
                    <a:pt x="438" y="1508"/>
                  </a:lnTo>
                  <a:lnTo>
                    <a:pt x="354" y="1369"/>
                  </a:lnTo>
                  <a:lnTo>
                    <a:pt x="357" y="1284"/>
                  </a:lnTo>
                  <a:lnTo>
                    <a:pt x="690" y="1430"/>
                  </a:lnTo>
                  <a:lnTo>
                    <a:pt x="895" y="1478"/>
                  </a:lnTo>
                  <a:lnTo>
                    <a:pt x="970" y="1626"/>
                  </a:lnTo>
                  <a:lnTo>
                    <a:pt x="986" y="1752"/>
                  </a:lnTo>
                  <a:lnTo>
                    <a:pt x="1066" y="1836"/>
                  </a:lnTo>
                  <a:lnTo>
                    <a:pt x="1195" y="1746"/>
                  </a:lnTo>
                  <a:lnTo>
                    <a:pt x="1270" y="1965"/>
                  </a:lnTo>
                  <a:lnTo>
                    <a:pt x="1246" y="2061"/>
                  </a:lnTo>
                  <a:lnTo>
                    <a:pt x="1280" y="2196"/>
                  </a:lnTo>
                  <a:lnTo>
                    <a:pt x="1251" y="2296"/>
                  </a:lnTo>
                  <a:lnTo>
                    <a:pt x="1396" y="2440"/>
                  </a:lnTo>
                  <a:lnTo>
                    <a:pt x="1376" y="2526"/>
                  </a:lnTo>
                  <a:lnTo>
                    <a:pt x="1616" y="2810"/>
                  </a:lnTo>
                  <a:lnTo>
                    <a:pt x="1561" y="3041"/>
                  </a:lnTo>
                  <a:lnTo>
                    <a:pt x="1665" y="3166"/>
                  </a:lnTo>
                  <a:lnTo>
                    <a:pt x="1541" y="3186"/>
                  </a:lnTo>
                  <a:lnTo>
                    <a:pt x="1406" y="3251"/>
                  </a:lnTo>
                  <a:lnTo>
                    <a:pt x="1450" y="3356"/>
                  </a:lnTo>
                  <a:lnTo>
                    <a:pt x="1376" y="3536"/>
                  </a:lnTo>
                  <a:lnTo>
                    <a:pt x="1066" y="3641"/>
                  </a:lnTo>
                  <a:lnTo>
                    <a:pt x="1141" y="3792"/>
                  </a:lnTo>
                  <a:lnTo>
                    <a:pt x="1125" y="4016"/>
                  </a:lnTo>
                  <a:lnTo>
                    <a:pt x="1210" y="4156"/>
                  </a:lnTo>
                  <a:lnTo>
                    <a:pt x="1226" y="4371"/>
                  </a:lnTo>
                  <a:lnTo>
                    <a:pt x="1215" y="4551"/>
                  </a:lnTo>
                  <a:lnTo>
                    <a:pt x="1180" y="4931"/>
                  </a:lnTo>
                  <a:lnTo>
                    <a:pt x="960" y="4916"/>
                  </a:lnTo>
                  <a:lnTo>
                    <a:pt x="669" y="5046"/>
                  </a:lnTo>
                  <a:lnTo>
                    <a:pt x="631" y="5097"/>
                  </a:lnTo>
                  <a:lnTo>
                    <a:pt x="716" y="5172"/>
                  </a:lnTo>
                  <a:lnTo>
                    <a:pt x="838" y="5127"/>
                  </a:lnTo>
                  <a:lnTo>
                    <a:pt x="1059" y="5183"/>
                  </a:lnTo>
                  <a:lnTo>
                    <a:pt x="1171" y="5297"/>
                  </a:lnTo>
                  <a:lnTo>
                    <a:pt x="1196" y="5456"/>
                  </a:lnTo>
                  <a:lnTo>
                    <a:pt x="1334" y="5422"/>
                  </a:lnTo>
                  <a:lnTo>
                    <a:pt x="1356" y="5476"/>
                  </a:lnTo>
                  <a:lnTo>
                    <a:pt x="1317" y="5555"/>
                  </a:lnTo>
                  <a:lnTo>
                    <a:pt x="1348" y="5608"/>
                  </a:lnTo>
                  <a:close/>
                </a:path>
              </a:pathLst>
            </a:custGeom>
            <a:grpFill/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b="1" ker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6" name="Freeform 93">
              <a:extLst>
                <a:ext uri="{FF2B5EF4-FFF2-40B4-BE49-F238E27FC236}">
                  <a16:creationId xmlns:a16="http://schemas.microsoft.com/office/drawing/2014/main" id="{A15903E4-99FB-42EB-B42D-F531B9C99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7457" y="3163449"/>
              <a:ext cx="326356" cy="491767"/>
            </a:xfrm>
            <a:custGeom>
              <a:avLst/>
              <a:gdLst>
                <a:gd name="T0" fmla="*/ 1335 w 2625"/>
                <a:gd name="T1" fmla="*/ 2655 h 3873"/>
                <a:gd name="T2" fmla="*/ 1422 w 2625"/>
                <a:gd name="T3" fmla="*/ 3238 h 3873"/>
                <a:gd name="T4" fmla="*/ 1455 w 2625"/>
                <a:gd name="T5" fmla="*/ 3504 h 3873"/>
                <a:gd name="T6" fmla="*/ 1457 w 2625"/>
                <a:gd name="T7" fmla="*/ 3686 h 3873"/>
                <a:gd name="T8" fmla="*/ 1110 w 2625"/>
                <a:gd name="T9" fmla="*/ 3873 h 3873"/>
                <a:gd name="T10" fmla="*/ 1164 w 2625"/>
                <a:gd name="T11" fmla="*/ 3641 h 3873"/>
                <a:gd name="T12" fmla="*/ 821 w 2625"/>
                <a:gd name="T13" fmla="*/ 3550 h 3873"/>
                <a:gd name="T14" fmla="*/ 591 w 2625"/>
                <a:gd name="T15" fmla="*/ 3333 h 3873"/>
                <a:gd name="T16" fmla="*/ 591 w 2625"/>
                <a:gd name="T17" fmla="*/ 2873 h 3873"/>
                <a:gd name="T18" fmla="*/ 155 w 2625"/>
                <a:gd name="T19" fmla="*/ 2828 h 3873"/>
                <a:gd name="T20" fmla="*/ 0 w 2625"/>
                <a:gd name="T21" fmla="*/ 2662 h 3873"/>
                <a:gd name="T22" fmla="*/ 300 w 2625"/>
                <a:gd name="T23" fmla="*/ 2313 h 3873"/>
                <a:gd name="T24" fmla="*/ 240 w 2625"/>
                <a:gd name="T25" fmla="*/ 1898 h 3873"/>
                <a:gd name="T26" fmla="*/ 385 w 2625"/>
                <a:gd name="T27" fmla="*/ 1802 h 3873"/>
                <a:gd name="T28" fmla="*/ 476 w 2625"/>
                <a:gd name="T29" fmla="*/ 1329 h 3873"/>
                <a:gd name="T30" fmla="*/ 797 w 2625"/>
                <a:gd name="T31" fmla="*/ 1057 h 3873"/>
                <a:gd name="T32" fmla="*/ 880 w 2625"/>
                <a:gd name="T33" fmla="*/ 936 h 3873"/>
                <a:gd name="T34" fmla="*/ 1052 w 2625"/>
                <a:gd name="T35" fmla="*/ 772 h 3873"/>
                <a:gd name="T36" fmla="*/ 946 w 2625"/>
                <a:gd name="T37" fmla="*/ 677 h 3873"/>
                <a:gd name="T38" fmla="*/ 916 w 2625"/>
                <a:gd name="T39" fmla="*/ 530 h 3873"/>
                <a:gd name="T40" fmla="*/ 1141 w 2625"/>
                <a:gd name="T41" fmla="*/ 422 h 3873"/>
                <a:gd name="T42" fmla="*/ 1273 w 2625"/>
                <a:gd name="T43" fmla="*/ 320 h 3873"/>
                <a:gd name="T44" fmla="*/ 1437 w 2625"/>
                <a:gd name="T45" fmla="*/ 358 h 3873"/>
                <a:gd name="T46" fmla="*/ 1753 w 2625"/>
                <a:gd name="T47" fmla="*/ 35 h 3873"/>
                <a:gd name="T48" fmla="*/ 2066 w 2625"/>
                <a:gd name="T49" fmla="*/ 129 h 3873"/>
                <a:gd name="T50" fmla="*/ 2081 w 2625"/>
                <a:gd name="T51" fmla="*/ 648 h 3873"/>
                <a:gd name="T52" fmla="*/ 2246 w 2625"/>
                <a:gd name="T53" fmla="*/ 440 h 3873"/>
                <a:gd name="T54" fmla="*/ 2370 w 2625"/>
                <a:gd name="T55" fmla="*/ 598 h 3873"/>
                <a:gd name="T56" fmla="*/ 2625 w 2625"/>
                <a:gd name="T57" fmla="*/ 812 h 3873"/>
                <a:gd name="T58" fmla="*/ 2595 w 2625"/>
                <a:gd name="T59" fmla="*/ 1058 h 3873"/>
                <a:gd name="T60" fmla="*/ 2449 w 2625"/>
                <a:gd name="T61" fmla="*/ 1311 h 3873"/>
                <a:gd name="T62" fmla="*/ 2370 w 2625"/>
                <a:gd name="T63" fmla="*/ 1518 h 3873"/>
                <a:gd name="T64" fmla="*/ 2344 w 2625"/>
                <a:gd name="T65" fmla="*/ 1734 h 3873"/>
                <a:gd name="T66" fmla="*/ 2449 w 2625"/>
                <a:gd name="T67" fmla="*/ 1694 h 3873"/>
                <a:gd name="T68" fmla="*/ 2336 w 2625"/>
                <a:gd name="T69" fmla="*/ 2107 h 3873"/>
                <a:gd name="T70" fmla="*/ 2119 w 2625"/>
                <a:gd name="T71" fmla="*/ 2137 h 3873"/>
                <a:gd name="T72" fmla="*/ 1995 w 2625"/>
                <a:gd name="T73" fmla="*/ 2426 h 3873"/>
                <a:gd name="T74" fmla="*/ 1829 w 2625"/>
                <a:gd name="T75" fmla="*/ 2474 h 3873"/>
                <a:gd name="T76" fmla="*/ 1710 w 2625"/>
                <a:gd name="T77" fmla="*/ 2592 h 3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25" h="3873">
                  <a:moveTo>
                    <a:pt x="1425" y="2598"/>
                  </a:moveTo>
                  <a:lnTo>
                    <a:pt x="1335" y="2655"/>
                  </a:lnTo>
                  <a:lnTo>
                    <a:pt x="1305" y="3027"/>
                  </a:lnTo>
                  <a:lnTo>
                    <a:pt x="1422" y="3238"/>
                  </a:lnTo>
                  <a:lnTo>
                    <a:pt x="1466" y="3398"/>
                  </a:lnTo>
                  <a:lnTo>
                    <a:pt x="1455" y="3504"/>
                  </a:lnTo>
                  <a:lnTo>
                    <a:pt x="1391" y="3592"/>
                  </a:lnTo>
                  <a:lnTo>
                    <a:pt x="1457" y="3686"/>
                  </a:lnTo>
                  <a:lnTo>
                    <a:pt x="1227" y="3709"/>
                  </a:lnTo>
                  <a:lnTo>
                    <a:pt x="1110" y="3873"/>
                  </a:lnTo>
                  <a:lnTo>
                    <a:pt x="1068" y="3829"/>
                  </a:lnTo>
                  <a:lnTo>
                    <a:pt x="1164" y="3641"/>
                  </a:lnTo>
                  <a:lnTo>
                    <a:pt x="1005" y="3637"/>
                  </a:lnTo>
                  <a:lnTo>
                    <a:pt x="821" y="3550"/>
                  </a:lnTo>
                  <a:lnTo>
                    <a:pt x="610" y="3493"/>
                  </a:lnTo>
                  <a:lnTo>
                    <a:pt x="591" y="3333"/>
                  </a:lnTo>
                  <a:lnTo>
                    <a:pt x="676" y="3222"/>
                  </a:lnTo>
                  <a:lnTo>
                    <a:pt x="591" y="2873"/>
                  </a:lnTo>
                  <a:lnTo>
                    <a:pt x="360" y="2768"/>
                  </a:lnTo>
                  <a:lnTo>
                    <a:pt x="155" y="2828"/>
                  </a:lnTo>
                  <a:lnTo>
                    <a:pt x="10" y="2768"/>
                  </a:lnTo>
                  <a:lnTo>
                    <a:pt x="0" y="2662"/>
                  </a:lnTo>
                  <a:lnTo>
                    <a:pt x="140" y="2463"/>
                  </a:lnTo>
                  <a:lnTo>
                    <a:pt x="300" y="2313"/>
                  </a:lnTo>
                  <a:lnTo>
                    <a:pt x="215" y="2148"/>
                  </a:lnTo>
                  <a:lnTo>
                    <a:pt x="240" y="1898"/>
                  </a:lnTo>
                  <a:lnTo>
                    <a:pt x="310" y="1832"/>
                  </a:lnTo>
                  <a:lnTo>
                    <a:pt x="385" y="1802"/>
                  </a:lnTo>
                  <a:lnTo>
                    <a:pt x="385" y="1602"/>
                  </a:lnTo>
                  <a:lnTo>
                    <a:pt x="476" y="1329"/>
                  </a:lnTo>
                  <a:lnTo>
                    <a:pt x="720" y="1271"/>
                  </a:lnTo>
                  <a:lnTo>
                    <a:pt x="797" y="1057"/>
                  </a:lnTo>
                  <a:lnTo>
                    <a:pt x="777" y="998"/>
                  </a:lnTo>
                  <a:lnTo>
                    <a:pt x="880" y="936"/>
                  </a:lnTo>
                  <a:lnTo>
                    <a:pt x="1014" y="907"/>
                  </a:lnTo>
                  <a:lnTo>
                    <a:pt x="1052" y="772"/>
                  </a:lnTo>
                  <a:lnTo>
                    <a:pt x="1026" y="648"/>
                  </a:lnTo>
                  <a:lnTo>
                    <a:pt x="946" y="677"/>
                  </a:lnTo>
                  <a:lnTo>
                    <a:pt x="884" y="605"/>
                  </a:lnTo>
                  <a:lnTo>
                    <a:pt x="916" y="530"/>
                  </a:lnTo>
                  <a:lnTo>
                    <a:pt x="1052" y="485"/>
                  </a:lnTo>
                  <a:lnTo>
                    <a:pt x="1141" y="422"/>
                  </a:lnTo>
                  <a:lnTo>
                    <a:pt x="1301" y="470"/>
                  </a:lnTo>
                  <a:lnTo>
                    <a:pt x="1273" y="320"/>
                  </a:lnTo>
                  <a:lnTo>
                    <a:pt x="1357" y="278"/>
                  </a:lnTo>
                  <a:lnTo>
                    <a:pt x="1437" y="358"/>
                  </a:lnTo>
                  <a:lnTo>
                    <a:pt x="1686" y="178"/>
                  </a:lnTo>
                  <a:lnTo>
                    <a:pt x="1753" y="35"/>
                  </a:lnTo>
                  <a:lnTo>
                    <a:pt x="1841" y="0"/>
                  </a:lnTo>
                  <a:lnTo>
                    <a:pt x="2066" y="129"/>
                  </a:lnTo>
                  <a:lnTo>
                    <a:pt x="1951" y="351"/>
                  </a:lnTo>
                  <a:lnTo>
                    <a:pt x="2081" y="648"/>
                  </a:lnTo>
                  <a:lnTo>
                    <a:pt x="2205" y="493"/>
                  </a:lnTo>
                  <a:lnTo>
                    <a:pt x="2246" y="440"/>
                  </a:lnTo>
                  <a:lnTo>
                    <a:pt x="2302" y="483"/>
                  </a:lnTo>
                  <a:lnTo>
                    <a:pt x="2370" y="598"/>
                  </a:lnTo>
                  <a:lnTo>
                    <a:pt x="2534" y="738"/>
                  </a:lnTo>
                  <a:lnTo>
                    <a:pt x="2625" y="812"/>
                  </a:lnTo>
                  <a:lnTo>
                    <a:pt x="2576" y="899"/>
                  </a:lnTo>
                  <a:lnTo>
                    <a:pt x="2595" y="1058"/>
                  </a:lnTo>
                  <a:lnTo>
                    <a:pt x="2430" y="1167"/>
                  </a:lnTo>
                  <a:lnTo>
                    <a:pt x="2449" y="1311"/>
                  </a:lnTo>
                  <a:lnTo>
                    <a:pt x="2344" y="1413"/>
                  </a:lnTo>
                  <a:lnTo>
                    <a:pt x="2370" y="1518"/>
                  </a:lnTo>
                  <a:lnTo>
                    <a:pt x="2286" y="1703"/>
                  </a:lnTo>
                  <a:lnTo>
                    <a:pt x="2344" y="1734"/>
                  </a:lnTo>
                  <a:lnTo>
                    <a:pt x="2374" y="1668"/>
                  </a:lnTo>
                  <a:lnTo>
                    <a:pt x="2449" y="1694"/>
                  </a:lnTo>
                  <a:lnTo>
                    <a:pt x="2471" y="1959"/>
                  </a:lnTo>
                  <a:lnTo>
                    <a:pt x="2336" y="2107"/>
                  </a:lnTo>
                  <a:lnTo>
                    <a:pt x="2233" y="2109"/>
                  </a:lnTo>
                  <a:lnTo>
                    <a:pt x="2119" y="2137"/>
                  </a:lnTo>
                  <a:lnTo>
                    <a:pt x="2163" y="2261"/>
                  </a:lnTo>
                  <a:lnTo>
                    <a:pt x="1995" y="2426"/>
                  </a:lnTo>
                  <a:lnTo>
                    <a:pt x="1914" y="2407"/>
                  </a:lnTo>
                  <a:lnTo>
                    <a:pt x="1829" y="2474"/>
                  </a:lnTo>
                  <a:lnTo>
                    <a:pt x="1831" y="2632"/>
                  </a:lnTo>
                  <a:lnTo>
                    <a:pt x="1710" y="2592"/>
                  </a:lnTo>
                  <a:lnTo>
                    <a:pt x="1425" y="2598"/>
                  </a:lnTo>
                  <a:close/>
                </a:path>
              </a:pathLst>
            </a:custGeom>
            <a:grpFill/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7" name="Freeform 94">
              <a:extLst>
                <a:ext uri="{FF2B5EF4-FFF2-40B4-BE49-F238E27FC236}">
                  <a16:creationId xmlns:a16="http://schemas.microsoft.com/office/drawing/2014/main" id="{CC13FC0F-2DEF-43FE-9BC3-6FED53858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665" y="2970347"/>
              <a:ext cx="483233" cy="466664"/>
            </a:xfrm>
            <a:custGeom>
              <a:avLst/>
              <a:gdLst>
                <a:gd name="T0" fmla="*/ 683 w 3799"/>
                <a:gd name="T1" fmla="*/ 3574 h 3589"/>
                <a:gd name="T2" fmla="*/ 443 w 3799"/>
                <a:gd name="T3" fmla="*/ 3293 h 3589"/>
                <a:gd name="T4" fmla="*/ 361 w 3799"/>
                <a:gd name="T5" fmla="*/ 3135 h 3589"/>
                <a:gd name="T6" fmla="*/ 77 w 3799"/>
                <a:gd name="T7" fmla="*/ 2841 h 3589"/>
                <a:gd name="T8" fmla="*/ 149 w 3799"/>
                <a:gd name="T9" fmla="*/ 2530 h 3589"/>
                <a:gd name="T10" fmla="*/ 0 w 3799"/>
                <a:gd name="T11" fmla="*/ 2372 h 3589"/>
                <a:gd name="T12" fmla="*/ 208 w 3799"/>
                <a:gd name="T13" fmla="*/ 2089 h 3589"/>
                <a:gd name="T14" fmla="*/ 424 w 3799"/>
                <a:gd name="T15" fmla="*/ 1843 h 3589"/>
                <a:gd name="T16" fmla="*/ 298 w 3799"/>
                <a:gd name="T17" fmla="*/ 1347 h 3589"/>
                <a:gd name="T18" fmla="*/ 241 w 3799"/>
                <a:gd name="T19" fmla="*/ 1024 h 3589"/>
                <a:gd name="T20" fmla="*/ 527 w 3799"/>
                <a:gd name="T21" fmla="*/ 1040 h 3589"/>
                <a:gd name="T22" fmla="*/ 929 w 3799"/>
                <a:gd name="T23" fmla="*/ 937 h 3589"/>
                <a:gd name="T24" fmla="*/ 1083 w 3799"/>
                <a:gd name="T25" fmla="*/ 860 h 3589"/>
                <a:gd name="T26" fmla="*/ 990 w 3799"/>
                <a:gd name="T27" fmla="*/ 587 h 3589"/>
                <a:gd name="T28" fmla="*/ 1295 w 3799"/>
                <a:gd name="T29" fmla="*/ 422 h 3589"/>
                <a:gd name="T30" fmla="*/ 1879 w 3799"/>
                <a:gd name="T31" fmla="*/ 181 h 3589"/>
                <a:gd name="T32" fmla="*/ 2020 w 3799"/>
                <a:gd name="T33" fmla="*/ 83 h 3589"/>
                <a:gd name="T34" fmla="*/ 2265 w 3799"/>
                <a:gd name="T35" fmla="*/ 302 h 3589"/>
                <a:gd name="T36" fmla="*/ 2304 w 3799"/>
                <a:gd name="T37" fmla="*/ 606 h 3589"/>
                <a:gd name="T38" fmla="*/ 2226 w 3799"/>
                <a:gd name="T39" fmla="*/ 776 h 3589"/>
                <a:gd name="T40" fmla="*/ 2597 w 3799"/>
                <a:gd name="T41" fmla="*/ 674 h 3589"/>
                <a:gd name="T42" fmla="*/ 2768 w 3799"/>
                <a:gd name="T43" fmla="*/ 483 h 3589"/>
                <a:gd name="T44" fmla="*/ 2647 w 3799"/>
                <a:gd name="T45" fmla="*/ 142 h 3589"/>
                <a:gd name="T46" fmla="*/ 2890 w 3799"/>
                <a:gd name="T47" fmla="*/ 0 h 3589"/>
                <a:gd name="T48" fmla="*/ 3071 w 3799"/>
                <a:gd name="T49" fmla="*/ 108 h 3589"/>
                <a:gd name="T50" fmla="*/ 3315 w 3799"/>
                <a:gd name="T51" fmla="*/ 142 h 3589"/>
                <a:gd name="T52" fmla="*/ 3511 w 3799"/>
                <a:gd name="T53" fmla="*/ 93 h 3589"/>
                <a:gd name="T54" fmla="*/ 3355 w 3799"/>
                <a:gd name="T55" fmla="*/ 322 h 3589"/>
                <a:gd name="T56" fmla="*/ 3496 w 3799"/>
                <a:gd name="T57" fmla="*/ 645 h 3589"/>
                <a:gd name="T58" fmla="*/ 3741 w 3799"/>
                <a:gd name="T59" fmla="*/ 1089 h 3589"/>
                <a:gd name="T60" fmla="*/ 3725 w 3799"/>
                <a:gd name="T61" fmla="*/ 1519 h 3589"/>
                <a:gd name="T62" fmla="*/ 3413 w 3799"/>
                <a:gd name="T63" fmla="*/ 1835 h 3589"/>
                <a:gd name="T64" fmla="*/ 3252 w 3799"/>
                <a:gd name="T65" fmla="*/ 1797 h 3589"/>
                <a:gd name="T66" fmla="*/ 3124 w 3799"/>
                <a:gd name="T67" fmla="*/ 1898 h 3589"/>
                <a:gd name="T68" fmla="*/ 2905 w 3799"/>
                <a:gd name="T69" fmla="*/ 2006 h 3589"/>
                <a:gd name="T70" fmla="*/ 2935 w 3799"/>
                <a:gd name="T71" fmla="*/ 2148 h 3589"/>
                <a:gd name="T72" fmla="*/ 3037 w 3799"/>
                <a:gd name="T73" fmla="*/ 2241 h 3589"/>
                <a:gd name="T74" fmla="*/ 2871 w 3799"/>
                <a:gd name="T75" fmla="*/ 2401 h 3589"/>
                <a:gd name="T76" fmla="*/ 2788 w 3799"/>
                <a:gd name="T77" fmla="*/ 2519 h 3589"/>
                <a:gd name="T78" fmla="*/ 2476 w 3799"/>
                <a:gd name="T79" fmla="*/ 2783 h 3589"/>
                <a:gd name="T80" fmla="*/ 2270 w 3799"/>
                <a:gd name="T81" fmla="*/ 2987 h 3589"/>
                <a:gd name="T82" fmla="*/ 1986 w 3799"/>
                <a:gd name="T83" fmla="*/ 2713 h 3589"/>
                <a:gd name="T84" fmla="*/ 1744 w 3799"/>
                <a:gd name="T85" fmla="*/ 3017 h 3589"/>
                <a:gd name="T86" fmla="*/ 1566 w 3799"/>
                <a:gd name="T87" fmla="*/ 3085 h 3589"/>
                <a:gd name="T88" fmla="*/ 1362 w 3799"/>
                <a:gd name="T89" fmla="*/ 3232 h 3589"/>
                <a:gd name="T90" fmla="*/ 1083 w 3799"/>
                <a:gd name="T91" fmla="*/ 3261 h 3589"/>
                <a:gd name="T92" fmla="*/ 930 w 3799"/>
                <a:gd name="T93" fmla="*/ 3383 h 3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99" h="3589">
                  <a:moveTo>
                    <a:pt x="900" y="3589"/>
                  </a:moveTo>
                  <a:lnTo>
                    <a:pt x="683" y="3574"/>
                  </a:lnTo>
                  <a:lnTo>
                    <a:pt x="542" y="3513"/>
                  </a:lnTo>
                  <a:lnTo>
                    <a:pt x="443" y="3293"/>
                  </a:lnTo>
                  <a:lnTo>
                    <a:pt x="267" y="3207"/>
                  </a:lnTo>
                  <a:lnTo>
                    <a:pt x="361" y="3135"/>
                  </a:lnTo>
                  <a:lnTo>
                    <a:pt x="193" y="2926"/>
                  </a:lnTo>
                  <a:lnTo>
                    <a:pt x="77" y="2841"/>
                  </a:lnTo>
                  <a:lnTo>
                    <a:pt x="182" y="2652"/>
                  </a:lnTo>
                  <a:lnTo>
                    <a:pt x="149" y="2530"/>
                  </a:lnTo>
                  <a:lnTo>
                    <a:pt x="33" y="2519"/>
                  </a:lnTo>
                  <a:lnTo>
                    <a:pt x="0" y="2372"/>
                  </a:lnTo>
                  <a:lnTo>
                    <a:pt x="327" y="2154"/>
                  </a:lnTo>
                  <a:lnTo>
                    <a:pt x="208" y="2089"/>
                  </a:lnTo>
                  <a:lnTo>
                    <a:pt x="326" y="1977"/>
                  </a:lnTo>
                  <a:lnTo>
                    <a:pt x="424" y="1843"/>
                  </a:lnTo>
                  <a:lnTo>
                    <a:pt x="424" y="1615"/>
                  </a:lnTo>
                  <a:lnTo>
                    <a:pt x="298" y="1347"/>
                  </a:lnTo>
                  <a:lnTo>
                    <a:pt x="160" y="1109"/>
                  </a:lnTo>
                  <a:lnTo>
                    <a:pt x="241" y="1024"/>
                  </a:lnTo>
                  <a:lnTo>
                    <a:pt x="450" y="976"/>
                  </a:lnTo>
                  <a:lnTo>
                    <a:pt x="527" y="1040"/>
                  </a:lnTo>
                  <a:lnTo>
                    <a:pt x="706" y="1072"/>
                  </a:lnTo>
                  <a:lnTo>
                    <a:pt x="929" y="937"/>
                  </a:lnTo>
                  <a:lnTo>
                    <a:pt x="1023" y="922"/>
                  </a:lnTo>
                  <a:lnTo>
                    <a:pt x="1083" y="860"/>
                  </a:lnTo>
                  <a:lnTo>
                    <a:pt x="970" y="694"/>
                  </a:lnTo>
                  <a:lnTo>
                    <a:pt x="990" y="587"/>
                  </a:lnTo>
                  <a:lnTo>
                    <a:pt x="1196" y="576"/>
                  </a:lnTo>
                  <a:lnTo>
                    <a:pt x="1295" y="422"/>
                  </a:lnTo>
                  <a:lnTo>
                    <a:pt x="1542" y="410"/>
                  </a:lnTo>
                  <a:lnTo>
                    <a:pt x="1879" y="181"/>
                  </a:lnTo>
                  <a:lnTo>
                    <a:pt x="1879" y="39"/>
                  </a:lnTo>
                  <a:lnTo>
                    <a:pt x="2020" y="83"/>
                  </a:lnTo>
                  <a:lnTo>
                    <a:pt x="2182" y="302"/>
                  </a:lnTo>
                  <a:lnTo>
                    <a:pt x="2265" y="302"/>
                  </a:lnTo>
                  <a:lnTo>
                    <a:pt x="2226" y="424"/>
                  </a:lnTo>
                  <a:lnTo>
                    <a:pt x="2304" y="606"/>
                  </a:lnTo>
                  <a:lnTo>
                    <a:pt x="2206" y="689"/>
                  </a:lnTo>
                  <a:lnTo>
                    <a:pt x="2226" y="776"/>
                  </a:lnTo>
                  <a:lnTo>
                    <a:pt x="2348" y="713"/>
                  </a:lnTo>
                  <a:lnTo>
                    <a:pt x="2597" y="674"/>
                  </a:lnTo>
                  <a:lnTo>
                    <a:pt x="2817" y="591"/>
                  </a:lnTo>
                  <a:lnTo>
                    <a:pt x="2768" y="483"/>
                  </a:lnTo>
                  <a:lnTo>
                    <a:pt x="2768" y="341"/>
                  </a:lnTo>
                  <a:lnTo>
                    <a:pt x="2647" y="142"/>
                  </a:lnTo>
                  <a:lnTo>
                    <a:pt x="2788" y="103"/>
                  </a:lnTo>
                  <a:lnTo>
                    <a:pt x="2890" y="0"/>
                  </a:lnTo>
                  <a:lnTo>
                    <a:pt x="3033" y="5"/>
                  </a:lnTo>
                  <a:lnTo>
                    <a:pt x="3071" y="108"/>
                  </a:lnTo>
                  <a:lnTo>
                    <a:pt x="3046" y="210"/>
                  </a:lnTo>
                  <a:lnTo>
                    <a:pt x="3315" y="142"/>
                  </a:lnTo>
                  <a:lnTo>
                    <a:pt x="3384" y="49"/>
                  </a:lnTo>
                  <a:lnTo>
                    <a:pt x="3511" y="93"/>
                  </a:lnTo>
                  <a:lnTo>
                    <a:pt x="3496" y="210"/>
                  </a:lnTo>
                  <a:lnTo>
                    <a:pt x="3355" y="322"/>
                  </a:lnTo>
                  <a:lnTo>
                    <a:pt x="3335" y="606"/>
                  </a:lnTo>
                  <a:lnTo>
                    <a:pt x="3496" y="645"/>
                  </a:lnTo>
                  <a:lnTo>
                    <a:pt x="3658" y="1108"/>
                  </a:lnTo>
                  <a:lnTo>
                    <a:pt x="3741" y="1089"/>
                  </a:lnTo>
                  <a:lnTo>
                    <a:pt x="3799" y="1191"/>
                  </a:lnTo>
                  <a:lnTo>
                    <a:pt x="3725" y="1519"/>
                  </a:lnTo>
                  <a:lnTo>
                    <a:pt x="3658" y="1660"/>
                  </a:lnTo>
                  <a:lnTo>
                    <a:pt x="3413" y="1835"/>
                  </a:lnTo>
                  <a:lnTo>
                    <a:pt x="3335" y="1758"/>
                  </a:lnTo>
                  <a:lnTo>
                    <a:pt x="3252" y="1797"/>
                  </a:lnTo>
                  <a:lnTo>
                    <a:pt x="3282" y="1947"/>
                  </a:lnTo>
                  <a:lnTo>
                    <a:pt x="3124" y="1898"/>
                  </a:lnTo>
                  <a:lnTo>
                    <a:pt x="3033" y="1962"/>
                  </a:lnTo>
                  <a:lnTo>
                    <a:pt x="2905" y="2006"/>
                  </a:lnTo>
                  <a:lnTo>
                    <a:pt x="2876" y="2080"/>
                  </a:lnTo>
                  <a:lnTo>
                    <a:pt x="2935" y="2148"/>
                  </a:lnTo>
                  <a:lnTo>
                    <a:pt x="3013" y="2119"/>
                  </a:lnTo>
                  <a:lnTo>
                    <a:pt x="3037" y="2241"/>
                  </a:lnTo>
                  <a:lnTo>
                    <a:pt x="3003" y="2372"/>
                  </a:lnTo>
                  <a:lnTo>
                    <a:pt x="2871" y="2401"/>
                  </a:lnTo>
                  <a:lnTo>
                    <a:pt x="2773" y="2460"/>
                  </a:lnTo>
                  <a:lnTo>
                    <a:pt x="2788" y="2519"/>
                  </a:lnTo>
                  <a:lnTo>
                    <a:pt x="2715" y="2724"/>
                  </a:lnTo>
                  <a:lnTo>
                    <a:pt x="2476" y="2783"/>
                  </a:lnTo>
                  <a:lnTo>
                    <a:pt x="2388" y="3046"/>
                  </a:lnTo>
                  <a:lnTo>
                    <a:pt x="2270" y="2987"/>
                  </a:lnTo>
                  <a:lnTo>
                    <a:pt x="2050" y="2635"/>
                  </a:lnTo>
                  <a:lnTo>
                    <a:pt x="1986" y="2713"/>
                  </a:lnTo>
                  <a:lnTo>
                    <a:pt x="1987" y="2837"/>
                  </a:lnTo>
                  <a:lnTo>
                    <a:pt x="1744" y="3017"/>
                  </a:lnTo>
                  <a:lnTo>
                    <a:pt x="1637" y="2998"/>
                  </a:lnTo>
                  <a:lnTo>
                    <a:pt x="1566" y="3085"/>
                  </a:lnTo>
                  <a:lnTo>
                    <a:pt x="1415" y="3129"/>
                  </a:lnTo>
                  <a:lnTo>
                    <a:pt x="1362" y="3232"/>
                  </a:lnTo>
                  <a:lnTo>
                    <a:pt x="1234" y="3163"/>
                  </a:lnTo>
                  <a:lnTo>
                    <a:pt x="1083" y="3261"/>
                  </a:lnTo>
                  <a:lnTo>
                    <a:pt x="1058" y="3412"/>
                  </a:lnTo>
                  <a:lnTo>
                    <a:pt x="930" y="3383"/>
                  </a:lnTo>
                  <a:lnTo>
                    <a:pt x="900" y="3589"/>
                  </a:lnTo>
                  <a:close/>
                </a:path>
              </a:pathLst>
            </a:custGeom>
            <a:grpFill/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b="1" ker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8" name="Freeform 95">
              <a:extLst>
                <a:ext uri="{FF2B5EF4-FFF2-40B4-BE49-F238E27FC236}">
                  <a16:creationId xmlns:a16="http://schemas.microsoft.com/office/drawing/2014/main" id="{92100DF7-9657-4D55-8038-82512F4FA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086" y="3312782"/>
              <a:ext cx="335806" cy="432549"/>
            </a:xfrm>
            <a:custGeom>
              <a:avLst/>
              <a:gdLst>
                <a:gd name="T0" fmla="*/ 262 w 2636"/>
                <a:gd name="T1" fmla="*/ 2197 h 3330"/>
                <a:gd name="T2" fmla="*/ 459 w 2636"/>
                <a:gd name="T3" fmla="*/ 1998 h 3330"/>
                <a:gd name="T4" fmla="*/ 107 w 2636"/>
                <a:gd name="T5" fmla="*/ 1626 h 3330"/>
                <a:gd name="T6" fmla="*/ 0 w 2636"/>
                <a:gd name="T7" fmla="*/ 1318 h 3330"/>
                <a:gd name="T8" fmla="*/ 79 w 2636"/>
                <a:gd name="T9" fmla="*/ 1073 h 3330"/>
                <a:gd name="T10" fmla="*/ 257 w 2636"/>
                <a:gd name="T11" fmla="*/ 989 h 3330"/>
                <a:gd name="T12" fmla="*/ 371 w 2636"/>
                <a:gd name="T13" fmla="*/ 884 h 3330"/>
                <a:gd name="T14" fmla="*/ 730 w 2636"/>
                <a:gd name="T15" fmla="*/ 959 h 3330"/>
                <a:gd name="T16" fmla="*/ 886 w 2636"/>
                <a:gd name="T17" fmla="*/ 779 h 3330"/>
                <a:gd name="T18" fmla="*/ 1061 w 2636"/>
                <a:gd name="T19" fmla="*/ 533 h 3330"/>
                <a:gd name="T20" fmla="*/ 1244 w 2636"/>
                <a:gd name="T21" fmla="*/ 497 h 3330"/>
                <a:gd name="T22" fmla="*/ 1469 w 2636"/>
                <a:gd name="T23" fmla="*/ 366 h 3330"/>
                <a:gd name="T24" fmla="*/ 1817 w 2636"/>
                <a:gd name="T25" fmla="*/ 206 h 3330"/>
                <a:gd name="T26" fmla="*/ 1880 w 2636"/>
                <a:gd name="T27" fmla="*/ 0 h 3330"/>
                <a:gd name="T28" fmla="*/ 2219 w 2636"/>
                <a:gd name="T29" fmla="*/ 415 h 3330"/>
                <a:gd name="T30" fmla="*/ 2148 w 2636"/>
                <a:gd name="T31" fmla="*/ 641 h 3330"/>
                <a:gd name="T32" fmla="*/ 2051 w 2636"/>
                <a:gd name="T33" fmla="*/ 951 h 3330"/>
                <a:gd name="T34" fmla="*/ 1972 w 2636"/>
                <a:gd name="T35" fmla="*/ 1269 h 3330"/>
                <a:gd name="T36" fmla="*/ 1853 w 2636"/>
                <a:gd name="T37" fmla="*/ 1559 h 3330"/>
                <a:gd name="T38" fmla="*/ 2192 w 2636"/>
                <a:gd name="T39" fmla="*/ 1557 h 3330"/>
                <a:gd name="T40" fmla="*/ 2501 w 2636"/>
                <a:gd name="T41" fmla="*/ 1999 h 3330"/>
                <a:gd name="T42" fmla="*/ 2438 w 2636"/>
                <a:gd name="T43" fmla="*/ 2267 h 3330"/>
                <a:gd name="T44" fmla="*/ 2569 w 2636"/>
                <a:gd name="T45" fmla="*/ 2379 h 3330"/>
                <a:gd name="T46" fmla="*/ 2500 w 2636"/>
                <a:gd name="T47" fmla="*/ 2524 h 3330"/>
                <a:gd name="T48" fmla="*/ 2398 w 2636"/>
                <a:gd name="T49" fmla="*/ 2955 h 3330"/>
                <a:gd name="T50" fmla="*/ 2223 w 2636"/>
                <a:gd name="T51" fmla="*/ 3330 h 3330"/>
                <a:gd name="T52" fmla="*/ 1609 w 2636"/>
                <a:gd name="T53" fmla="*/ 3141 h 3330"/>
                <a:gd name="T54" fmla="*/ 1304 w 2636"/>
                <a:gd name="T55" fmla="*/ 2990 h 3330"/>
                <a:gd name="T56" fmla="*/ 1323 w 2636"/>
                <a:gd name="T57" fmla="*/ 2685 h 3330"/>
                <a:gd name="T58" fmla="*/ 1250 w 2636"/>
                <a:gd name="T59" fmla="*/ 2408 h 3330"/>
                <a:gd name="T60" fmla="*/ 859 w 2636"/>
                <a:gd name="T61" fmla="*/ 2168 h 3330"/>
                <a:gd name="T62" fmla="*/ 239 w 2636"/>
                <a:gd name="T63" fmla="*/ 2274 h 3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36" h="3330">
                  <a:moveTo>
                    <a:pt x="239" y="2274"/>
                  </a:moveTo>
                  <a:lnTo>
                    <a:pt x="262" y="2197"/>
                  </a:lnTo>
                  <a:lnTo>
                    <a:pt x="312" y="2042"/>
                  </a:lnTo>
                  <a:lnTo>
                    <a:pt x="459" y="1998"/>
                  </a:lnTo>
                  <a:lnTo>
                    <a:pt x="421" y="1860"/>
                  </a:lnTo>
                  <a:lnTo>
                    <a:pt x="107" y="1626"/>
                  </a:lnTo>
                  <a:lnTo>
                    <a:pt x="101" y="1520"/>
                  </a:lnTo>
                  <a:lnTo>
                    <a:pt x="0" y="1318"/>
                  </a:lnTo>
                  <a:lnTo>
                    <a:pt x="29" y="1212"/>
                  </a:lnTo>
                  <a:lnTo>
                    <a:pt x="79" y="1073"/>
                  </a:lnTo>
                  <a:lnTo>
                    <a:pt x="180" y="1073"/>
                  </a:lnTo>
                  <a:lnTo>
                    <a:pt x="257" y="989"/>
                  </a:lnTo>
                  <a:lnTo>
                    <a:pt x="344" y="966"/>
                  </a:lnTo>
                  <a:lnTo>
                    <a:pt x="371" y="884"/>
                  </a:lnTo>
                  <a:lnTo>
                    <a:pt x="514" y="942"/>
                  </a:lnTo>
                  <a:lnTo>
                    <a:pt x="730" y="959"/>
                  </a:lnTo>
                  <a:lnTo>
                    <a:pt x="761" y="750"/>
                  </a:lnTo>
                  <a:lnTo>
                    <a:pt x="886" y="779"/>
                  </a:lnTo>
                  <a:lnTo>
                    <a:pt x="911" y="627"/>
                  </a:lnTo>
                  <a:lnTo>
                    <a:pt x="1061" y="533"/>
                  </a:lnTo>
                  <a:lnTo>
                    <a:pt x="1192" y="603"/>
                  </a:lnTo>
                  <a:lnTo>
                    <a:pt x="1244" y="497"/>
                  </a:lnTo>
                  <a:lnTo>
                    <a:pt x="1396" y="453"/>
                  </a:lnTo>
                  <a:lnTo>
                    <a:pt x="1469" y="366"/>
                  </a:lnTo>
                  <a:lnTo>
                    <a:pt x="1573" y="386"/>
                  </a:lnTo>
                  <a:lnTo>
                    <a:pt x="1817" y="206"/>
                  </a:lnTo>
                  <a:lnTo>
                    <a:pt x="1817" y="83"/>
                  </a:lnTo>
                  <a:lnTo>
                    <a:pt x="1880" y="0"/>
                  </a:lnTo>
                  <a:lnTo>
                    <a:pt x="2105" y="361"/>
                  </a:lnTo>
                  <a:lnTo>
                    <a:pt x="2219" y="415"/>
                  </a:lnTo>
                  <a:lnTo>
                    <a:pt x="2219" y="613"/>
                  </a:lnTo>
                  <a:lnTo>
                    <a:pt x="2148" y="641"/>
                  </a:lnTo>
                  <a:lnTo>
                    <a:pt x="2075" y="709"/>
                  </a:lnTo>
                  <a:lnTo>
                    <a:pt x="2051" y="951"/>
                  </a:lnTo>
                  <a:lnTo>
                    <a:pt x="2133" y="1114"/>
                  </a:lnTo>
                  <a:lnTo>
                    <a:pt x="1972" y="1269"/>
                  </a:lnTo>
                  <a:lnTo>
                    <a:pt x="1840" y="1455"/>
                  </a:lnTo>
                  <a:lnTo>
                    <a:pt x="1853" y="1559"/>
                  </a:lnTo>
                  <a:lnTo>
                    <a:pt x="1995" y="1616"/>
                  </a:lnTo>
                  <a:lnTo>
                    <a:pt x="2192" y="1557"/>
                  </a:lnTo>
                  <a:lnTo>
                    <a:pt x="2419" y="1661"/>
                  </a:lnTo>
                  <a:lnTo>
                    <a:pt x="2501" y="1999"/>
                  </a:lnTo>
                  <a:lnTo>
                    <a:pt x="2418" y="2109"/>
                  </a:lnTo>
                  <a:lnTo>
                    <a:pt x="2438" y="2267"/>
                  </a:lnTo>
                  <a:lnTo>
                    <a:pt x="2636" y="2320"/>
                  </a:lnTo>
                  <a:lnTo>
                    <a:pt x="2569" y="2379"/>
                  </a:lnTo>
                  <a:lnTo>
                    <a:pt x="2573" y="2478"/>
                  </a:lnTo>
                  <a:lnTo>
                    <a:pt x="2500" y="2524"/>
                  </a:lnTo>
                  <a:lnTo>
                    <a:pt x="2583" y="2768"/>
                  </a:lnTo>
                  <a:lnTo>
                    <a:pt x="2398" y="2955"/>
                  </a:lnTo>
                  <a:lnTo>
                    <a:pt x="2359" y="3077"/>
                  </a:lnTo>
                  <a:lnTo>
                    <a:pt x="2223" y="3330"/>
                  </a:lnTo>
                  <a:lnTo>
                    <a:pt x="1901" y="3141"/>
                  </a:lnTo>
                  <a:lnTo>
                    <a:pt x="1609" y="3141"/>
                  </a:lnTo>
                  <a:lnTo>
                    <a:pt x="1388" y="2960"/>
                  </a:lnTo>
                  <a:lnTo>
                    <a:pt x="1304" y="2990"/>
                  </a:lnTo>
                  <a:lnTo>
                    <a:pt x="1194" y="2877"/>
                  </a:lnTo>
                  <a:lnTo>
                    <a:pt x="1323" y="2685"/>
                  </a:lnTo>
                  <a:lnTo>
                    <a:pt x="1235" y="2584"/>
                  </a:lnTo>
                  <a:lnTo>
                    <a:pt x="1250" y="2408"/>
                  </a:lnTo>
                  <a:lnTo>
                    <a:pt x="1211" y="2270"/>
                  </a:lnTo>
                  <a:lnTo>
                    <a:pt x="859" y="2168"/>
                  </a:lnTo>
                  <a:lnTo>
                    <a:pt x="764" y="2267"/>
                  </a:lnTo>
                  <a:lnTo>
                    <a:pt x="239" y="2274"/>
                  </a:lnTo>
                  <a:close/>
                </a:path>
              </a:pathLst>
            </a:custGeom>
            <a:grpFill/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9" name="Freeform 97">
              <a:extLst>
                <a:ext uri="{FF2B5EF4-FFF2-40B4-BE49-F238E27FC236}">
                  <a16:creationId xmlns:a16="http://schemas.microsoft.com/office/drawing/2014/main" id="{99BA0DA6-C41A-4A0B-8C21-C5EEE750D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645" y="3566389"/>
              <a:ext cx="424010" cy="490480"/>
            </a:xfrm>
            <a:custGeom>
              <a:avLst/>
              <a:gdLst>
                <a:gd name="T0" fmla="*/ 768 w 3328"/>
                <a:gd name="T1" fmla="*/ 3597 h 3769"/>
                <a:gd name="T2" fmla="*/ 479 w 3328"/>
                <a:gd name="T3" fmla="*/ 3705 h 3769"/>
                <a:gd name="T4" fmla="*/ 111 w 3328"/>
                <a:gd name="T5" fmla="*/ 3700 h 3769"/>
                <a:gd name="T6" fmla="*/ 16 w 3328"/>
                <a:gd name="T7" fmla="*/ 3537 h 3769"/>
                <a:gd name="T8" fmla="*/ 109 w 3328"/>
                <a:gd name="T9" fmla="*/ 2990 h 3769"/>
                <a:gd name="T10" fmla="*/ 79 w 3328"/>
                <a:gd name="T11" fmla="*/ 2678 h 3769"/>
                <a:gd name="T12" fmla="*/ 253 w 3328"/>
                <a:gd name="T13" fmla="*/ 2458 h 3769"/>
                <a:gd name="T14" fmla="*/ 240 w 3328"/>
                <a:gd name="T15" fmla="*/ 2234 h 3769"/>
                <a:gd name="T16" fmla="*/ 402 w 3328"/>
                <a:gd name="T17" fmla="*/ 1838 h 3769"/>
                <a:gd name="T18" fmla="*/ 703 w 3328"/>
                <a:gd name="T19" fmla="*/ 1475 h 3769"/>
                <a:gd name="T20" fmla="*/ 952 w 3328"/>
                <a:gd name="T21" fmla="*/ 1114 h 3769"/>
                <a:gd name="T22" fmla="*/ 1173 w 3328"/>
                <a:gd name="T23" fmla="*/ 813 h 3769"/>
                <a:gd name="T24" fmla="*/ 1163 w 3328"/>
                <a:gd name="T25" fmla="*/ 521 h 3769"/>
                <a:gd name="T26" fmla="*/ 1226 w 3328"/>
                <a:gd name="T27" fmla="*/ 364 h 3769"/>
                <a:gd name="T28" fmla="*/ 1569 w 3328"/>
                <a:gd name="T29" fmla="*/ 455 h 3769"/>
                <a:gd name="T30" fmla="*/ 1515 w 3328"/>
                <a:gd name="T31" fmla="*/ 682 h 3769"/>
                <a:gd name="T32" fmla="*/ 1852 w 3328"/>
                <a:gd name="T33" fmla="*/ 499 h 3769"/>
                <a:gd name="T34" fmla="*/ 1852 w 3328"/>
                <a:gd name="T35" fmla="*/ 321 h 3769"/>
                <a:gd name="T36" fmla="*/ 2049 w 3328"/>
                <a:gd name="T37" fmla="*/ 80 h 3769"/>
                <a:gd name="T38" fmla="*/ 2379 w 3328"/>
                <a:gd name="T39" fmla="*/ 140 h 3769"/>
                <a:gd name="T40" fmla="*/ 2652 w 3328"/>
                <a:gd name="T41" fmla="*/ 335 h 3769"/>
                <a:gd name="T42" fmla="*/ 2746 w 3328"/>
                <a:gd name="T43" fmla="*/ 536 h 3769"/>
                <a:gd name="T44" fmla="*/ 2945 w 3328"/>
                <a:gd name="T45" fmla="*/ 663 h 3769"/>
                <a:gd name="T46" fmla="*/ 2954 w 3328"/>
                <a:gd name="T47" fmla="*/ 890 h 3769"/>
                <a:gd name="T48" fmla="*/ 3067 w 3328"/>
                <a:gd name="T49" fmla="*/ 1126 h 3769"/>
                <a:gd name="T50" fmla="*/ 3282 w 3328"/>
                <a:gd name="T51" fmla="*/ 1488 h 3769"/>
                <a:gd name="T52" fmla="*/ 3328 w 3328"/>
                <a:gd name="T53" fmla="*/ 1835 h 3769"/>
                <a:gd name="T54" fmla="*/ 3078 w 3328"/>
                <a:gd name="T55" fmla="*/ 1919 h 3769"/>
                <a:gd name="T56" fmla="*/ 3049 w 3328"/>
                <a:gd name="T57" fmla="*/ 2195 h 3769"/>
                <a:gd name="T58" fmla="*/ 2818 w 3328"/>
                <a:gd name="T59" fmla="*/ 2448 h 3769"/>
                <a:gd name="T60" fmla="*/ 2887 w 3328"/>
                <a:gd name="T61" fmla="*/ 2807 h 3769"/>
                <a:gd name="T62" fmla="*/ 2858 w 3328"/>
                <a:gd name="T63" fmla="*/ 3559 h 3769"/>
                <a:gd name="T64" fmla="*/ 2357 w 3328"/>
                <a:gd name="T65" fmla="*/ 3671 h 3769"/>
                <a:gd name="T66" fmla="*/ 2134 w 3328"/>
                <a:gd name="T67" fmla="*/ 3684 h 3769"/>
                <a:gd name="T68" fmla="*/ 1676 w 3328"/>
                <a:gd name="T69" fmla="*/ 3537 h 3769"/>
                <a:gd name="T70" fmla="*/ 1471 w 3328"/>
                <a:gd name="T71" fmla="*/ 3485 h 3769"/>
                <a:gd name="T72" fmla="*/ 1329 w 3328"/>
                <a:gd name="T73" fmla="*/ 3445 h 3769"/>
                <a:gd name="T74" fmla="*/ 1168 w 3328"/>
                <a:gd name="T75" fmla="*/ 3264 h 3769"/>
                <a:gd name="T76" fmla="*/ 987 w 3328"/>
                <a:gd name="T77" fmla="*/ 3445 h 3769"/>
                <a:gd name="T78" fmla="*/ 1202 w 3328"/>
                <a:gd name="T79" fmla="*/ 3540 h 3769"/>
                <a:gd name="T80" fmla="*/ 974 w 3328"/>
                <a:gd name="T81" fmla="*/ 3684 h 3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28" h="3769">
                  <a:moveTo>
                    <a:pt x="974" y="3684"/>
                  </a:moveTo>
                  <a:lnTo>
                    <a:pt x="768" y="3597"/>
                  </a:lnTo>
                  <a:lnTo>
                    <a:pt x="621" y="3684"/>
                  </a:lnTo>
                  <a:lnTo>
                    <a:pt x="479" y="3705"/>
                  </a:lnTo>
                  <a:lnTo>
                    <a:pt x="376" y="3656"/>
                  </a:lnTo>
                  <a:lnTo>
                    <a:pt x="111" y="3700"/>
                  </a:lnTo>
                  <a:lnTo>
                    <a:pt x="33" y="3608"/>
                  </a:lnTo>
                  <a:lnTo>
                    <a:pt x="16" y="3537"/>
                  </a:lnTo>
                  <a:lnTo>
                    <a:pt x="0" y="3171"/>
                  </a:lnTo>
                  <a:lnTo>
                    <a:pt x="109" y="2990"/>
                  </a:lnTo>
                  <a:lnTo>
                    <a:pt x="64" y="2859"/>
                  </a:lnTo>
                  <a:lnTo>
                    <a:pt x="79" y="2678"/>
                  </a:lnTo>
                  <a:lnTo>
                    <a:pt x="164" y="2513"/>
                  </a:lnTo>
                  <a:lnTo>
                    <a:pt x="253" y="2458"/>
                  </a:lnTo>
                  <a:lnTo>
                    <a:pt x="294" y="2351"/>
                  </a:lnTo>
                  <a:lnTo>
                    <a:pt x="240" y="2234"/>
                  </a:lnTo>
                  <a:lnTo>
                    <a:pt x="325" y="2175"/>
                  </a:lnTo>
                  <a:lnTo>
                    <a:pt x="402" y="1838"/>
                  </a:lnTo>
                  <a:lnTo>
                    <a:pt x="606" y="1676"/>
                  </a:lnTo>
                  <a:lnTo>
                    <a:pt x="703" y="1475"/>
                  </a:lnTo>
                  <a:lnTo>
                    <a:pt x="814" y="1375"/>
                  </a:lnTo>
                  <a:lnTo>
                    <a:pt x="952" y="1114"/>
                  </a:lnTo>
                  <a:lnTo>
                    <a:pt x="986" y="1001"/>
                  </a:lnTo>
                  <a:lnTo>
                    <a:pt x="1173" y="813"/>
                  </a:lnTo>
                  <a:lnTo>
                    <a:pt x="1090" y="570"/>
                  </a:lnTo>
                  <a:lnTo>
                    <a:pt x="1163" y="521"/>
                  </a:lnTo>
                  <a:lnTo>
                    <a:pt x="1158" y="425"/>
                  </a:lnTo>
                  <a:lnTo>
                    <a:pt x="1226" y="364"/>
                  </a:lnTo>
                  <a:lnTo>
                    <a:pt x="1413" y="453"/>
                  </a:lnTo>
                  <a:lnTo>
                    <a:pt x="1569" y="455"/>
                  </a:lnTo>
                  <a:lnTo>
                    <a:pt x="1474" y="638"/>
                  </a:lnTo>
                  <a:lnTo>
                    <a:pt x="1515" y="682"/>
                  </a:lnTo>
                  <a:lnTo>
                    <a:pt x="1629" y="521"/>
                  </a:lnTo>
                  <a:lnTo>
                    <a:pt x="1852" y="499"/>
                  </a:lnTo>
                  <a:lnTo>
                    <a:pt x="1789" y="406"/>
                  </a:lnTo>
                  <a:lnTo>
                    <a:pt x="1852" y="321"/>
                  </a:lnTo>
                  <a:lnTo>
                    <a:pt x="2132" y="215"/>
                  </a:lnTo>
                  <a:lnTo>
                    <a:pt x="2049" y="80"/>
                  </a:lnTo>
                  <a:lnTo>
                    <a:pt x="2052" y="0"/>
                  </a:lnTo>
                  <a:lnTo>
                    <a:pt x="2379" y="140"/>
                  </a:lnTo>
                  <a:lnTo>
                    <a:pt x="2578" y="188"/>
                  </a:lnTo>
                  <a:lnTo>
                    <a:pt x="2652" y="335"/>
                  </a:lnTo>
                  <a:lnTo>
                    <a:pt x="2667" y="455"/>
                  </a:lnTo>
                  <a:lnTo>
                    <a:pt x="2746" y="536"/>
                  </a:lnTo>
                  <a:lnTo>
                    <a:pt x="2872" y="448"/>
                  </a:lnTo>
                  <a:lnTo>
                    <a:pt x="2945" y="663"/>
                  </a:lnTo>
                  <a:lnTo>
                    <a:pt x="2921" y="753"/>
                  </a:lnTo>
                  <a:lnTo>
                    <a:pt x="2954" y="890"/>
                  </a:lnTo>
                  <a:lnTo>
                    <a:pt x="2925" y="987"/>
                  </a:lnTo>
                  <a:lnTo>
                    <a:pt x="3067" y="1126"/>
                  </a:lnTo>
                  <a:lnTo>
                    <a:pt x="3048" y="1211"/>
                  </a:lnTo>
                  <a:lnTo>
                    <a:pt x="3282" y="1488"/>
                  </a:lnTo>
                  <a:lnTo>
                    <a:pt x="3228" y="1716"/>
                  </a:lnTo>
                  <a:lnTo>
                    <a:pt x="3328" y="1835"/>
                  </a:lnTo>
                  <a:lnTo>
                    <a:pt x="3212" y="1853"/>
                  </a:lnTo>
                  <a:lnTo>
                    <a:pt x="3078" y="1919"/>
                  </a:lnTo>
                  <a:lnTo>
                    <a:pt x="3120" y="2021"/>
                  </a:lnTo>
                  <a:lnTo>
                    <a:pt x="3049" y="2195"/>
                  </a:lnTo>
                  <a:lnTo>
                    <a:pt x="2746" y="2297"/>
                  </a:lnTo>
                  <a:lnTo>
                    <a:pt x="2818" y="2448"/>
                  </a:lnTo>
                  <a:lnTo>
                    <a:pt x="2803" y="2663"/>
                  </a:lnTo>
                  <a:lnTo>
                    <a:pt x="2887" y="2807"/>
                  </a:lnTo>
                  <a:lnTo>
                    <a:pt x="2901" y="3029"/>
                  </a:lnTo>
                  <a:lnTo>
                    <a:pt x="2858" y="3559"/>
                  </a:lnTo>
                  <a:lnTo>
                    <a:pt x="2642" y="3541"/>
                  </a:lnTo>
                  <a:lnTo>
                    <a:pt x="2357" y="3671"/>
                  </a:lnTo>
                  <a:lnTo>
                    <a:pt x="2281" y="3769"/>
                  </a:lnTo>
                  <a:lnTo>
                    <a:pt x="2134" y="3684"/>
                  </a:lnTo>
                  <a:lnTo>
                    <a:pt x="1847" y="3556"/>
                  </a:lnTo>
                  <a:lnTo>
                    <a:pt x="1676" y="3537"/>
                  </a:lnTo>
                  <a:lnTo>
                    <a:pt x="1534" y="3546"/>
                  </a:lnTo>
                  <a:lnTo>
                    <a:pt x="1471" y="3485"/>
                  </a:lnTo>
                  <a:lnTo>
                    <a:pt x="1368" y="3504"/>
                  </a:lnTo>
                  <a:lnTo>
                    <a:pt x="1329" y="3445"/>
                  </a:lnTo>
                  <a:lnTo>
                    <a:pt x="1290" y="3342"/>
                  </a:lnTo>
                  <a:lnTo>
                    <a:pt x="1168" y="3264"/>
                  </a:lnTo>
                  <a:lnTo>
                    <a:pt x="1046" y="3342"/>
                  </a:lnTo>
                  <a:lnTo>
                    <a:pt x="987" y="3445"/>
                  </a:lnTo>
                  <a:lnTo>
                    <a:pt x="1090" y="3546"/>
                  </a:lnTo>
                  <a:lnTo>
                    <a:pt x="1202" y="3540"/>
                  </a:lnTo>
                  <a:lnTo>
                    <a:pt x="1174" y="3584"/>
                  </a:lnTo>
                  <a:lnTo>
                    <a:pt x="974" y="3684"/>
                  </a:lnTo>
                  <a:close/>
                </a:path>
              </a:pathLst>
            </a:custGeom>
            <a:grpFill/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b="1" ker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0" name="Freeform 98">
              <a:extLst>
                <a:ext uri="{FF2B5EF4-FFF2-40B4-BE49-F238E27FC236}">
                  <a16:creationId xmlns:a16="http://schemas.microsoft.com/office/drawing/2014/main" id="{97E7BB62-D7ED-4453-93AD-2166FE49D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201" y="2938164"/>
              <a:ext cx="86944" cy="65655"/>
            </a:xfrm>
            <a:custGeom>
              <a:avLst/>
              <a:gdLst>
                <a:gd name="T0" fmla="*/ 171 w 198"/>
                <a:gd name="T1" fmla="*/ 147 h 147"/>
                <a:gd name="T2" fmla="*/ 137 w 198"/>
                <a:gd name="T3" fmla="*/ 109 h 147"/>
                <a:gd name="T4" fmla="*/ 74 w 198"/>
                <a:gd name="T5" fmla="*/ 133 h 147"/>
                <a:gd name="T6" fmla="*/ 57 w 198"/>
                <a:gd name="T7" fmla="*/ 121 h 147"/>
                <a:gd name="T8" fmla="*/ 9 w 198"/>
                <a:gd name="T9" fmla="*/ 129 h 147"/>
                <a:gd name="T10" fmla="*/ 5 w 198"/>
                <a:gd name="T11" fmla="*/ 99 h 147"/>
                <a:gd name="T12" fmla="*/ 0 w 198"/>
                <a:gd name="T13" fmla="*/ 52 h 147"/>
                <a:gd name="T14" fmla="*/ 39 w 198"/>
                <a:gd name="T15" fmla="*/ 0 h 147"/>
                <a:gd name="T16" fmla="*/ 50 w 198"/>
                <a:gd name="T17" fmla="*/ 9 h 147"/>
                <a:gd name="T18" fmla="*/ 86 w 198"/>
                <a:gd name="T19" fmla="*/ 0 h 147"/>
                <a:gd name="T20" fmla="*/ 132 w 198"/>
                <a:gd name="T21" fmla="*/ 30 h 147"/>
                <a:gd name="T22" fmla="*/ 158 w 198"/>
                <a:gd name="T23" fmla="*/ 61 h 147"/>
                <a:gd name="T24" fmla="*/ 161 w 198"/>
                <a:gd name="T25" fmla="*/ 81 h 147"/>
                <a:gd name="T26" fmla="*/ 198 w 198"/>
                <a:gd name="T27" fmla="*/ 91 h 147"/>
                <a:gd name="T28" fmla="*/ 171 w 198"/>
                <a:gd name="T2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8" h="147">
                  <a:moveTo>
                    <a:pt x="171" y="147"/>
                  </a:moveTo>
                  <a:lnTo>
                    <a:pt x="137" y="109"/>
                  </a:lnTo>
                  <a:lnTo>
                    <a:pt x="74" y="133"/>
                  </a:lnTo>
                  <a:lnTo>
                    <a:pt x="57" y="121"/>
                  </a:lnTo>
                  <a:lnTo>
                    <a:pt x="9" y="129"/>
                  </a:lnTo>
                  <a:lnTo>
                    <a:pt x="5" y="99"/>
                  </a:lnTo>
                  <a:lnTo>
                    <a:pt x="0" y="52"/>
                  </a:lnTo>
                  <a:lnTo>
                    <a:pt x="39" y="0"/>
                  </a:lnTo>
                  <a:lnTo>
                    <a:pt x="50" y="9"/>
                  </a:lnTo>
                  <a:lnTo>
                    <a:pt x="86" y="0"/>
                  </a:lnTo>
                  <a:lnTo>
                    <a:pt x="132" y="30"/>
                  </a:lnTo>
                  <a:lnTo>
                    <a:pt x="158" y="61"/>
                  </a:lnTo>
                  <a:lnTo>
                    <a:pt x="161" y="81"/>
                  </a:lnTo>
                  <a:lnTo>
                    <a:pt x="198" y="91"/>
                  </a:lnTo>
                  <a:lnTo>
                    <a:pt x="171" y="147"/>
                  </a:lnTo>
                  <a:close/>
                </a:path>
              </a:pathLst>
            </a:custGeom>
            <a:grpFill/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1" name="Freeform 99">
              <a:extLst>
                <a:ext uri="{FF2B5EF4-FFF2-40B4-BE49-F238E27FC236}">
                  <a16:creationId xmlns:a16="http://schemas.microsoft.com/office/drawing/2014/main" id="{B3E88AAC-A2B4-4EB6-A4AE-0DB136956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1695" y="2863497"/>
              <a:ext cx="344627" cy="449928"/>
            </a:xfrm>
            <a:custGeom>
              <a:avLst/>
              <a:gdLst>
                <a:gd name="T0" fmla="*/ 1220 w 2708"/>
                <a:gd name="T1" fmla="*/ 126 h 3462"/>
                <a:gd name="T2" fmla="*/ 1044 w 2708"/>
                <a:gd name="T3" fmla="*/ 0 h 3462"/>
                <a:gd name="T4" fmla="*/ 731 w 2708"/>
                <a:gd name="T5" fmla="*/ 196 h 3462"/>
                <a:gd name="T6" fmla="*/ 465 w 2708"/>
                <a:gd name="T7" fmla="*/ 216 h 3462"/>
                <a:gd name="T8" fmla="*/ 180 w 2708"/>
                <a:gd name="T9" fmla="*/ 357 h 3462"/>
                <a:gd name="T10" fmla="*/ 380 w 2708"/>
                <a:gd name="T11" fmla="*/ 744 h 3462"/>
                <a:gd name="T12" fmla="*/ 407 w 2708"/>
                <a:gd name="T13" fmla="*/ 1009 h 3462"/>
                <a:gd name="T14" fmla="*/ 486 w 2708"/>
                <a:gd name="T15" fmla="*/ 1170 h 3462"/>
                <a:gd name="T16" fmla="*/ 465 w 2708"/>
                <a:gd name="T17" fmla="*/ 1573 h 3462"/>
                <a:gd name="T18" fmla="*/ 42 w 2708"/>
                <a:gd name="T19" fmla="*/ 1612 h 3462"/>
                <a:gd name="T20" fmla="*/ 62 w 2708"/>
                <a:gd name="T21" fmla="*/ 1858 h 3462"/>
                <a:gd name="T22" fmla="*/ 2 w 2708"/>
                <a:gd name="T23" fmla="*/ 1967 h 3462"/>
                <a:gd name="T24" fmla="*/ 0 w 2708"/>
                <a:gd name="T25" fmla="*/ 2073 h 3462"/>
                <a:gd name="T26" fmla="*/ 29 w 2708"/>
                <a:gd name="T27" fmla="*/ 2199 h 3462"/>
                <a:gd name="T28" fmla="*/ 119 w 2708"/>
                <a:gd name="T29" fmla="*/ 2137 h 3462"/>
                <a:gd name="T30" fmla="*/ 324 w 2708"/>
                <a:gd name="T31" fmla="*/ 2137 h 3462"/>
                <a:gd name="T32" fmla="*/ 324 w 2708"/>
                <a:gd name="T33" fmla="*/ 2239 h 3462"/>
                <a:gd name="T34" fmla="*/ 224 w 2708"/>
                <a:gd name="T35" fmla="*/ 2298 h 3462"/>
                <a:gd name="T36" fmla="*/ 324 w 2708"/>
                <a:gd name="T37" fmla="*/ 2403 h 3462"/>
                <a:gd name="T38" fmla="*/ 383 w 2708"/>
                <a:gd name="T39" fmla="*/ 2439 h 3462"/>
                <a:gd name="T40" fmla="*/ 383 w 2708"/>
                <a:gd name="T41" fmla="*/ 2545 h 3462"/>
                <a:gd name="T42" fmla="*/ 422 w 2708"/>
                <a:gd name="T43" fmla="*/ 2685 h 3462"/>
                <a:gd name="T44" fmla="*/ 590 w 2708"/>
                <a:gd name="T45" fmla="*/ 2704 h 3462"/>
                <a:gd name="T46" fmla="*/ 731 w 2708"/>
                <a:gd name="T47" fmla="*/ 2685 h 3462"/>
                <a:gd name="T48" fmla="*/ 912 w 2708"/>
                <a:gd name="T49" fmla="*/ 2925 h 3462"/>
                <a:gd name="T50" fmla="*/ 809 w 2708"/>
                <a:gd name="T51" fmla="*/ 3027 h 3462"/>
                <a:gd name="T52" fmla="*/ 869 w 2708"/>
                <a:gd name="T53" fmla="*/ 3207 h 3462"/>
                <a:gd name="T54" fmla="*/ 1169 w 2708"/>
                <a:gd name="T55" fmla="*/ 3207 h 3462"/>
                <a:gd name="T56" fmla="*/ 1167 w 2708"/>
                <a:gd name="T57" fmla="*/ 3351 h 3462"/>
                <a:gd name="T58" fmla="*/ 1407 w 2708"/>
                <a:gd name="T59" fmla="*/ 3345 h 3462"/>
                <a:gd name="T60" fmla="*/ 1565 w 2708"/>
                <a:gd name="T61" fmla="*/ 3457 h 3462"/>
                <a:gd name="T62" fmla="*/ 1721 w 2708"/>
                <a:gd name="T63" fmla="*/ 3462 h 3462"/>
                <a:gd name="T64" fmla="*/ 1817 w 2708"/>
                <a:gd name="T65" fmla="*/ 3249 h 3462"/>
                <a:gd name="T66" fmla="*/ 1638 w 2708"/>
                <a:gd name="T67" fmla="*/ 2930 h 3462"/>
                <a:gd name="T68" fmla="*/ 1643 w 2708"/>
                <a:gd name="T69" fmla="*/ 2685 h 3462"/>
                <a:gd name="T70" fmla="*/ 1804 w 2708"/>
                <a:gd name="T71" fmla="*/ 2431 h 3462"/>
                <a:gd name="T72" fmla="*/ 1931 w 2708"/>
                <a:gd name="T73" fmla="*/ 2329 h 3462"/>
                <a:gd name="T74" fmla="*/ 2253 w 2708"/>
                <a:gd name="T75" fmla="*/ 2260 h 3462"/>
                <a:gd name="T76" fmla="*/ 2589 w 2708"/>
                <a:gd name="T77" fmla="*/ 2260 h 3462"/>
                <a:gd name="T78" fmla="*/ 2673 w 2708"/>
                <a:gd name="T79" fmla="*/ 2221 h 3462"/>
                <a:gd name="T80" fmla="*/ 2708 w 2708"/>
                <a:gd name="T81" fmla="*/ 2113 h 3462"/>
                <a:gd name="T82" fmla="*/ 2606 w 2708"/>
                <a:gd name="T83" fmla="*/ 1936 h 3462"/>
                <a:gd name="T84" fmla="*/ 2405 w 2708"/>
                <a:gd name="T85" fmla="*/ 1803 h 3462"/>
                <a:gd name="T86" fmla="*/ 2214 w 2708"/>
                <a:gd name="T87" fmla="*/ 1699 h 3462"/>
                <a:gd name="T88" fmla="*/ 2082 w 2708"/>
                <a:gd name="T89" fmla="*/ 1708 h 3462"/>
                <a:gd name="T90" fmla="*/ 1898 w 2708"/>
                <a:gd name="T91" fmla="*/ 1648 h 3462"/>
                <a:gd name="T92" fmla="*/ 1658 w 2708"/>
                <a:gd name="T93" fmla="*/ 1407 h 3462"/>
                <a:gd name="T94" fmla="*/ 1677 w 2708"/>
                <a:gd name="T95" fmla="*/ 1023 h 3462"/>
                <a:gd name="T96" fmla="*/ 1746 w 2708"/>
                <a:gd name="T97" fmla="*/ 864 h 3462"/>
                <a:gd name="T98" fmla="*/ 1706 w 2708"/>
                <a:gd name="T99" fmla="*/ 789 h 3462"/>
                <a:gd name="T100" fmla="*/ 1632 w 2708"/>
                <a:gd name="T101" fmla="*/ 817 h 3462"/>
                <a:gd name="T102" fmla="*/ 1644 w 2708"/>
                <a:gd name="T103" fmla="*/ 537 h 3462"/>
                <a:gd name="T104" fmla="*/ 1676 w 2708"/>
                <a:gd name="T105" fmla="*/ 294 h 3462"/>
                <a:gd name="T106" fmla="*/ 1535 w 2708"/>
                <a:gd name="T107" fmla="*/ 217 h 3462"/>
                <a:gd name="T108" fmla="*/ 1455 w 2708"/>
                <a:gd name="T109" fmla="*/ 235 h 3462"/>
                <a:gd name="T110" fmla="*/ 1220 w 2708"/>
                <a:gd name="T111" fmla="*/ 126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08" h="3462">
                  <a:moveTo>
                    <a:pt x="1220" y="126"/>
                  </a:moveTo>
                  <a:lnTo>
                    <a:pt x="1044" y="0"/>
                  </a:lnTo>
                  <a:lnTo>
                    <a:pt x="731" y="196"/>
                  </a:lnTo>
                  <a:lnTo>
                    <a:pt x="465" y="216"/>
                  </a:lnTo>
                  <a:lnTo>
                    <a:pt x="180" y="357"/>
                  </a:lnTo>
                  <a:lnTo>
                    <a:pt x="380" y="744"/>
                  </a:lnTo>
                  <a:lnTo>
                    <a:pt x="407" y="1009"/>
                  </a:lnTo>
                  <a:lnTo>
                    <a:pt x="486" y="1170"/>
                  </a:lnTo>
                  <a:lnTo>
                    <a:pt x="465" y="1573"/>
                  </a:lnTo>
                  <a:lnTo>
                    <a:pt x="42" y="1612"/>
                  </a:lnTo>
                  <a:lnTo>
                    <a:pt x="62" y="1858"/>
                  </a:lnTo>
                  <a:lnTo>
                    <a:pt x="2" y="1967"/>
                  </a:lnTo>
                  <a:lnTo>
                    <a:pt x="0" y="2073"/>
                  </a:lnTo>
                  <a:lnTo>
                    <a:pt x="29" y="2199"/>
                  </a:lnTo>
                  <a:lnTo>
                    <a:pt x="119" y="2137"/>
                  </a:lnTo>
                  <a:lnTo>
                    <a:pt x="324" y="2137"/>
                  </a:lnTo>
                  <a:lnTo>
                    <a:pt x="324" y="2239"/>
                  </a:lnTo>
                  <a:lnTo>
                    <a:pt x="224" y="2298"/>
                  </a:lnTo>
                  <a:lnTo>
                    <a:pt x="324" y="2403"/>
                  </a:lnTo>
                  <a:lnTo>
                    <a:pt x="383" y="2439"/>
                  </a:lnTo>
                  <a:lnTo>
                    <a:pt x="383" y="2545"/>
                  </a:lnTo>
                  <a:lnTo>
                    <a:pt x="422" y="2685"/>
                  </a:lnTo>
                  <a:lnTo>
                    <a:pt x="590" y="2704"/>
                  </a:lnTo>
                  <a:lnTo>
                    <a:pt x="731" y="2685"/>
                  </a:lnTo>
                  <a:lnTo>
                    <a:pt x="912" y="2925"/>
                  </a:lnTo>
                  <a:lnTo>
                    <a:pt x="809" y="3027"/>
                  </a:lnTo>
                  <a:lnTo>
                    <a:pt x="869" y="3207"/>
                  </a:lnTo>
                  <a:lnTo>
                    <a:pt x="1169" y="3207"/>
                  </a:lnTo>
                  <a:lnTo>
                    <a:pt x="1167" y="3351"/>
                  </a:lnTo>
                  <a:lnTo>
                    <a:pt x="1407" y="3345"/>
                  </a:lnTo>
                  <a:lnTo>
                    <a:pt x="1565" y="3457"/>
                  </a:lnTo>
                  <a:lnTo>
                    <a:pt x="1721" y="3462"/>
                  </a:lnTo>
                  <a:lnTo>
                    <a:pt x="1817" y="3249"/>
                  </a:lnTo>
                  <a:lnTo>
                    <a:pt x="1638" y="2930"/>
                  </a:lnTo>
                  <a:lnTo>
                    <a:pt x="1643" y="2685"/>
                  </a:lnTo>
                  <a:lnTo>
                    <a:pt x="1804" y="2431"/>
                  </a:lnTo>
                  <a:lnTo>
                    <a:pt x="1931" y="2329"/>
                  </a:lnTo>
                  <a:lnTo>
                    <a:pt x="2253" y="2260"/>
                  </a:lnTo>
                  <a:lnTo>
                    <a:pt x="2589" y="2260"/>
                  </a:lnTo>
                  <a:lnTo>
                    <a:pt x="2673" y="2221"/>
                  </a:lnTo>
                  <a:lnTo>
                    <a:pt x="2708" y="2113"/>
                  </a:lnTo>
                  <a:lnTo>
                    <a:pt x="2606" y="1936"/>
                  </a:lnTo>
                  <a:lnTo>
                    <a:pt x="2405" y="1803"/>
                  </a:lnTo>
                  <a:lnTo>
                    <a:pt x="2214" y="1699"/>
                  </a:lnTo>
                  <a:lnTo>
                    <a:pt x="2082" y="1708"/>
                  </a:lnTo>
                  <a:lnTo>
                    <a:pt x="1898" y="1648"/>
                  </a:lnTo>
                  <a:lnTo>
                    <a:pt x="1658" y="1407"/>
                  </a:lnTo>
                  <a:lnTo>
                    <a:pt x="1677" y="1023"/>
                  </a:lnTo>
                  <a:lnTo>
                    <a:pt x="1746" y="864"/>
                  </a:lnTo>
                  <a:lnTo>
                    <a:pt x="1706" y="789"/>
                  </a:lnTo>
                  <a:lnTo>
                    <a:pt x="1632" y="817"/>
                  </a:lnTo>
                  <a:lnTo>
                    <a:pt x="1644" y="537"/>
                  </a:lnTo>
                  <a:lnTo>
                    <a:pt x="1676" y="294"/>
                  </a:lnTo>
                  <a:lnTo>
                    <a:pt x="1535" y="217"/>
                  </a:lnTo>
                  <a:lnTo>
                    <a:pt x="1455" y="235"/>
                  </a:lnTo>
                  <a:lnTo>
                    <a:pt x="1220" y="126"/>
                  </a:lnTo>
                  <a:close/>
                </a:path>
              </a:pathLst>
            </a:custGeom>
            <a:grpFill/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2" name="Freeform 100">
              <a:extLst>
                <a:ext uri="{FF2B5EF4-FFF2-40B4-BE49-F238E27FC236}">
                  <a16:creationId xmlns:a16="http://schemas.microsoft.com/office/drawing/2014/main" id="{FC7CB016-BD18-4680-81D7-0625E0E6D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5193" y="2734119"/>
              <a:ext cx="25831" cy="19954"/>
            </a:xfrm>
            <a:custGeom>
              <a:avLst/>
              <a:gdLst>
                <a:gd name="T0" fmla="*/ 38 w 41"/>
                <a:gd name="T1" fmla="*/ 31 h 31"/>
                <a:gd name="T2" fmla="*/ 20 w 41"/>
                <a:gd name="T3" fmla="*/ 19 h 31"/>
                <a:gd name="T4" fmla="*/ 0 w 41"/>
                <a:gd name="T5" fmla="*/ 18 h 31"/>
                <a:gd name="T6" fmla="*/ 11 w 41"/>
                <a:gd name="T7" fmla="*/ 0 h 31"/>
                <a:gd name="T8" fmla="*/ 35 w 41"/>
                <a:gd name="T9" fmla="*/ 1 h 31"/>
                <a:gd name="T10" fmla="*/ 41 w 41"/>
                <a:gd name="T11" fmla="*/ 10 h 31"/>
                <a:gd name="T12" fmla="*/ 38 w 41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1">
                  <a:moveTo>
                    <a:pt x="38" y="31"/>
                  </a:moveTo>
                  <a:lnTo>
                    <a:pt x="20" y="19"/>
                  </a:lnTo>
                  <a:lnTo>
                    <a:pt x="0" y="18"/>
                  </a:lnTo>
                  <a:lnTo>
                    <a:pt x="11" y="0"/>
                  </a:lnTo>
                  <a:lnTo>
                    <a:pt x="35" y="1"/>
                  </a:lnTo>
                  <a:lnTo>
                    <a:pt x="41" y="10"/>
                  </a:lnTo>
                  <a:lnTo>
                    <a:pt x="38" y="31"/>
                  </a:lnTo>
                  <a:close/>
                </a:path>
              </a:pathLst>
            </a:custGeom>
            <a:grpFill/>
            <a:ln w="3175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21921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48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2050" name="Picture 2" descr="Bildergebnis für icon schule">
            <a:extLst>
              <a:ext uri="{FF2B5EF4-FFF2-40B4-BE49-F238E27FC236}">
                <a16:creationId xmlns:a16="http://schemas.microsoft.com/office/drawing/2014/main" id="{3E7CC438-5F5A-488E-ADEB-ED585B2D7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4367" y="8760428"/>
            <a:ext cx="853517" cy="85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133" descr="A close up of a logo&#10;&#10;Description automatically generated">
            <a:extLst>
              <a:ext uri="{FF2B5EF4-FFF2-40B4-BE49-F238E27FC236}">
                <a16:creationId xmlns:a16="http://schemas.microsoft.com/office/drawing/2014/main" id="{EE4E45D9-EE26-4D42-B4C0-3F2E22140D6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82961" y="10449193"/>
            <a:ext cx="1110344" cy="1110344"/>
          </a:xfrm>
          <a:prstGeom prst="rect">
            <a:avLst/>
          </a:prstGeom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859B01AF-2FB3-4905-A068-83C3C9C3BD05}"/>
              </a:ext>
            </a:extLst>
          </p:cNvPr>
          <p:cNvSpPr/>
          <p:nvPr/>
        </p:nvSpPr>
        <p:spPr>
          <a:xfrm>
            <a:off x="17416624" y="5024378"/>
            <a:ext cx="1484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15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Bund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2718F4E9-F01C-40DF-B54F-D2E141A169AA}"/>
              </a:ext>
            </a:extLst>
          </p:cNvPr>
          <p:cNvSpPr/>
          <p:nvPr/>
        </p:nvSpPr>
        <p:spPr>
          <a:xfrm>
            <a:off x="19719781" y="5014083"/>
            <a:ext cx="36919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15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5.000.000.000 €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6595413B-2642-41DD-A6FD-C0443607F080}"/>
              </a:ext>
            </a:extLst>
          </p:cNvPr>
          <p:cNvSpPr/>
          <p:nvPr/>
        </p:nvSpPr>
        <p:spPr>
          <a:xfrm>
            <a:off x="17416185" y="6911435"/>
            <a:ext cx="1831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15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Länder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36C100E-A6B0-40E3-8E5D-579B0C565E57}"/>
              </a:ext>
            </a:extLst>
          </p:cNvPr>
          <p:cNvSpPr/>
          <p:nvPr/>
        </p:nvSpPr>
        <p:spPr>
          <a:xfrm>
            <a:off x="19400539" y="6901143"/>
            <a:ext cx="3945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15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Ø 312.500.000 €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3978450-458F-4639-8897-2A29DAF816B4}"/>
              </a:ext>
            </a:extLst>
          </p:cNvPr>
          <p:cNvSpPr/>
          <p:nvPr/>
        </p:nvSpPr>
        <p:spPr>
          <a:xfrm>
            <a:off x="17418755" y="8767205"/>
            <a:ext cx="2175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15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Schulen</a:t>
            </a:r>
            <a:endParaRPr lang="en-US" sz="3200" dirty="0">
              <a:solidFill>
                <a:srgbClr val="282828"/>
              </a:solidFill>
              <a:latin typeface="CiscoSansTT ExtraLight"/>
              <a:ea typeface="ＭＳ Ｐゴシック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CB04674-2484-47F0-A88D-A58E4D04B13B}"/>
              </a:ext>
            </a:extLst>
          </p:cNvPr>
          <p:cNvSpPr/>
          <p:nvPr/>
        </p:nvSpPr>
        <p:spPr>
          <a:xfrm>
            <a:off x="19417123" y="8756912"/>
            <a:ext cx="36919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15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Ø 137.000 €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CC14237F-199F-4591-B514-CC27DC31ED0B}"/>
              </a:ext>
            </a:extLst>
          </p:cNvPr>
          <p:cNvSpPr/>
          <p:nvPr/>
        </p:nvSpPr>
        <p:spPr>
          <a:xfrm>
            <a:off x="17418316" y="10632493"/>
            <a:ext cx="2175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15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Schüler</a:t>
            </a:r>
            <a:endParaRPr lang="en-US" sz="3200" dirty="0">
              <a:solidFill>
                <a:srgbClr val="282828"/>
              </a:solidFill>
              <a:latin typeface="CiscoSansTT ExtraLight"/>
              <a:ea typeface="ＭＳ Ｐゴシック" charset="0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8BCCAA1A-930B-4E33-9965-72482743D6AE}"/>
              </a:ext>
            </a:extLst>
          </p:cNvPr>
          <p:cNvSpPr/>
          <p:nvPr/>
        </p:nvSpPr>
        <p:spPr>
          <a:xfrm>
            <a:off x="19503768" y="10622200"/>
            <a:ext cx="36919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15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Ø 500 €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A95BC8BA-995E-4D0A-B5D5-6661DE10093F}"/>
              </a:ext>
            </a:extLst>
          </p:cNvPr>
          <p:cNvCxnSpPr/>
          <p:nvPr/>
        </p:nvCxnSpPr>
        <p:spPr>
          <a:xfrm>
            <a:off x="6842165" y="2975297"/>
            <a:ext cx="0" cy="9283816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8F96C91F-1994-4ACA-8F51-7CD99683CC24}"/>
              </a:ext>
            </a:extLst>
          </p:cNvPr>
          <p:cNvCxnSpPr/>
          <p:nvPr/>
        </p:nvCxnSpPr>
        <p:spPr>
          <a:xfrm>
            <a:off x="15522936" y="2936633"/>
            <a:ext cx="0" cy="9283816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F04F53C1-A88A-4D00-9003-71E35D1A3A53}"/>
              </a:ext>
            </a:extLst>
          </p:cNvPr>
          <p:cNvSpPr/>
          <p:nvPr/>
        </p:nvSpPr>
        <p:spPr>
          <a:xfrm>
            <a:off x="14255183" y="12262908"/>
            <a:ext cx="10497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15" fontAlgn="base">
              <a:spcBef>
                <a:spcPct val="0"/>
              </a:spcBef>
              <a:spcAft>
                <a:spcPct val="0"/>
              </a:spcAft>
            </a:pPr>
            <a:r>
              <a:rPr lang="de-DE" sz="2400" i="1" dirty="0">
                <a:solidFill>
                  <a:srgbClr val="282828"/>
                </a:solidFill>
                <a:latin typeface="CiscoSansTT ExtraLight"/>
                <a:ea typeface="ＭＳ Ｐゴシック" charset="0"/>
              </a:rPr>
              <a:t>*  Gefördert werden allgemeinbildende &amp; berufliche Schulen</a:t>
            </a:r>
          </a:p>
        </p:txBody>
      </p:sp>
    </p:spTree>
    <p:extLst>
      <p:ext uri="{BB962C8B-B14F-4D97-AF65-F5344CB8AC3E}">
        <p14:creationId xmlns:p14="http://schemas.microsoft.com/office/powerpoint/2010/main" val="2607621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67533A-E57E-49C8-B254-DACC35CB3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DigitalPakt Corona-Hilfen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0DEAA9-AE2B-46B1-8129-1B82A11D4899}"/>
              </a:ext>
            </a:extLst>
          </p:cNvPr>
          <p:cNvSpPr/>
          <p:nvPr/>
        </p:nvSpPr>
        <p:spPr>
          <a:xfrm>
            <a:off x="1498060" y="3560323"/>
            <a:ext cx="6712085" cy="8560341"/>
          </a:xfrm>
          <a:prstGeom prst="rect">
            <a:avLst/>
          </a:prstGeom>
          <a:noFill/>
          <a:ln w="762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938A20-DC08-4916-8B64-03292BCCF743}"/>
              </a:ext>
            </a:extLst>
          </p:cNvPr>
          <p:cNvSpPr txBox="1"/>
          <p:nvPr/>
        </p:nvSpPr>
        <p:spPr>
          <a:xfrm>
            <a:off x="2791838" y="2960158"/>
            <a:ext cx="4124527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+mn-lt"/>
              </a:rPr>
              <a:t>Corona-Hilfe I: </a:t>
            </a:r>
          </a:p>
          <a:p>
            <a:pPr algn="ctr"/>
            <a:r>
              <a:rPr lang="de-DE" dirty="0">
                <a:latin typeface="+mn-lt"/>
              </a:rPr>
              <a:t>Sofortausstattung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78AB71-5F0B-45E6-9B18-5C89CB2B27BE}"/>
              </a:ext>
            </a:extLst>
          </p:cNvPr>
          <p:cNvSpPr/>
          <p:nvPr/>
        </p:nvSpPr>
        <p:spPr>
          <a:xfrm>
            <a:off x="8615464" y="3560323"/>
            <a:ext cx="6712085" cy="8560341"/>
          </a:xfrm>
          <a:prstGeom prst="rect">
            <a:avLst/>
          </a:prstGeom>
          <a:noFill/>
          <a:ln w="762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9ECDAF-0168-49E5-92F8-AD400E074A78}"/>
              </a:ext>
            </a:extLst>
          </p:cNvPr>
          <p:cNvSpPr txBox="1"/>
          <p:nvPr/>
        </p:nvSpPr>
        <p:spPr>
          <a:xfrm>
            <a:off x="9909242" y="2960158"/>
            <a:ext cx="4124527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+mn-lt"/>
              </a:rPr>
              <a:t>Corona-Hilfe II: </a:t>
            </a:r>
          </a:p>
          <a:p>
            <a:pPr algn="ctr"/>
            <a:r>
              <a:rPr lang="de-DE" dirty="0">
                <a:latin typeface="+mn-lt"/>
              </a:rPr>
              <a:t>Administration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3D44B4-E0FD-4285-B340-6B0A449CF43F}"/>
              </a:ext>
            </a:extLst>
          </p:cNvPr>
          <p:cNvSpPr/>
          <p:nvPr/>
        </p:nvSpPr>
        <p:spPr>
          <a:xfrm>
            <a:off x="15732866" y="3560323"/>
            <a:ext cx="6712085" cy="8560341"/>
          </a:xfrm>
          <a:prstGeom prst="rect">
            <a:avLst/>
          </a:prstGeom>
          <a:noFill/>
          <a:ln w="762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2761D4-71BF-40EB-845E-8EF2FF918DEB}"/>
              </a:ext>
            </a:extLst>
          </p:cNvPr>
          <p:cNvSpPr txBox="1"/>
          <p:nvPr/>
        </p:nvSpPr>
        <p:spPr>
          <a:xfrm>
            <a:off x="16308417" y="2960158"/>
            <a:ext cx="5560982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+mn-lt"/>
              </a:rPr>
              <a:t>Corona-Hilfe III: </a:t>
            </a:r>
          </a:p>
          <a:p>
            <a:pPr algn="ctr"/>
            <a:r>
              <a:rPr lang="de-DE" dirty="0">
                <a:latin typeface="+mn-lt"/>
              </a:rPr>
              <a:t>Leihgeräte für Lehrkräfte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84C056F-3242-4C2F-82AB-FF3B53966945}"/>
              </a:ext>
            </a:extLst>
          </p:cNvPr>
          <p:cNvGrpSpPr>
            <a:grpSpLocks noChangeAspect="1"/>
          </p:cNvGrpSpPr>
          <p:nvPr/>
        </p:nvGrpSpPr>
        <p:grpSpPr>
          <a:xfrm>
            <a:off x="3674298" y="4588443"/>
            <a:ext cx="920369" cy="1632558"/>
            <a:chOff x="839748" y="3892512"/>
            <a:chExt cx="167995" cy="297991"/>
          </a:xfrm>
        </p:grpSpPr>
        <p:sp>
          <p:nvSpPr>
            <p:cNvPr id="32" name="Freeform 307">
              <a:extLst>
                <a:ext uri="{FF2B5EF4-FFF2-40B4-BE49-F238E27FC236}">
                  <a16:creationId xmlns:a16="http://schemas.microsoft.com/office/drawing/2014/main" id="{CC7429B0-AA72-448B-9589-25C9B8EBA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48" y="3892512"/>
              <a:ext cx="167995" cy="297991"/>
            </a:xfrm>
            <a:custGeom>
              <a:avLst/>
              <a:gdLst>
                <a:gd name="T0" fmla="*/ 62 w 71"/>
                <a:gd name="T1" fmla="*/ 0 h 126"/>
                <a:gd name="T2" fmla="*/ 9 w 71"/>
                <a:gd name="T3" fmla="*/ 0 h 126"/>
                <a:gd name="T4" fmla="*/ 0 w 71"/>
                <a:gd name="T5" fmla="*/ 9 h 126"/>
                <a:gd name="T6" fmla="*/ 0 w 71"/>
                <a:gd name="T7" fmla="*/ 117 h 126"/>
                <a:gd name="T8" fmla="*/ 9 w 71"/>
                <a:gd name="T9" fmla="*/ 126 h 126"/>
                <a:gd name="T10" fmla="*/ 62 w 71"/>
                <a:gd name="T11" fmla="*/ 126 h 126"/>
                <a:gd name="T12" fmla="*/ 71 w 71"/>
                <a:gd name="T13" fmla="*/ 117 h 126"/>
                <a:gd name="T14" fmla="*/ 71 w 71"/>
                <a:gd name="T15" fmla="*/ 9 h 126"/>
                <a:gd name="T16" fmla="*/ 62 w 71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26">
                  <a:moveTo>
                    <a:pt x="6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2"/>
                    <a:pt x="4" y="126"/>
                    <a:pt x="9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7" y="126"/>
                    <a:pt x="71" y="122"/>
                    <a:pt x="71" y="117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308">
              <a:extLst>
                <a:ext uri="{FF2B5EF4-FFF2-40B4-BE49-F238E27FC236}">
                  <a16:creationId xmlns:a16="http://schemas.microsoft.com/office/drawing/2014/main" id="{E6DB3BBE-C71E-4415-BBCA-801B64D48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746" y="4159501"/>
              <a:ext cx="18999" cy="18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9">
              <a:extLst>
                <a:ext uri="{FF2B5EF4-FFF2-40B4-BE49-F238E27FC236}">
                  <a16:creationId xmlns:a16="http://schemas.microsoft.com/office/drawing/2014/main" id="{52AE8142-F1E7-468B-A71A-3732787E4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746" y="3909509"/>
              <a:ext cx="35999" cy="2000"/>
            </a:xfrm>
            <a:custGeom>
              <a:avLst/>
              <a:gdLst>
                <a:gd name="T0" fmla="*/ 15 w 15"/>
                <a:gd name="T1" fmla="*/ 1 h 1"/>
                <a:gd name="T2" fmla="*/ 0 w 15"/>
                <a:gd name="T3" fmla="*/ 1 h 1"/>
                <a:gd name="T4" fmla="*/ 0 w 15"/>
                <a:gd name="T5" fmla="*/ 1 h 1"/>
                <a:gd name="T6" fmla="*/ 0 w 15"/>
                <a:gd name="T7" fmla="*/ 0 h 1"/>
                <a:gd name="T8" fmla="*/ 15 w 15"/>
                <a:gd name="T9" fmla="*/ 0 h 1"/>
                <a:gd name="T10" fmla="*/ 15 w 15"/>
                <a:gd name="T11" fmla="*/ 1 h 1"/>
                <a:gd name="T12" fmla="*/ 15 w 15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">
                  <a:moveTo>
                    <a:pt x="15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310">
              <a:extLst>
                <a:ext uri="{FF2B5EF4-FFF2-40B4-BE49-F238E27FC236}">
                  <a16:creationId xmlns:a16="http://schemas.microsoft.com/office/drawing/2014/main" id="{12C1FCA9-6141-406F-B2BA-C80F3073E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11">
              <a:extLst>
                <a:ext uri="{FF2B5EF4-FFF2-40B4-BE49-F238E27FC236}">
                  <a16:creationId xmlns:a16="http://schemas.microsoft.com/office/drawing/2014/main" id="{33869808-8C51-4A95-936C-38A43DA59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5644CA-55BF-4271-9D99-20E3FC44EA60}"/>
              </a:ext>
            </a:extLst>
          </p:cNvPr>
          <p:cNvGrpSpPr>
            <a:grpSpLocks noChangeAspect="1"/>
          </p:cNvGrpSpPr>
          <p:nvPr/>
        </p:nvGrpSpPr>
        <p:grpSpPr>
          <a:xfrm>
            <a:off x="4864024" y="4527577"/>
            <a:ext cx="1279394" cy="1693424"/>
            <a:chOff x="1631724" y="3365526"/>
            <a:chExt cx="342990" cy="453986"/>
          </a:xfrm>
        </p:grpSpPr>
        <p:sp>
          <p:nvSpPr>
            <p:cNvPr id="38" name="Freeform 312">
              <a:extLst>
                <a:ext uri="{FF2B5EF4-FFF2-40B4-BE49-F238E27FC236}">
                  <a16:creationId xmlns:a16="http://schemas.microsoft.com/office/drawing/2014/main" id="{BC3500B3-FCF3-46EE-A807-EA03CDC67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724" y="3365526"/>
              <a:ext cx="342990" cy="453986"/>
            </a:xfrm>
            <a:custGeom>
              <a:avLst/>
              <a:gdLst>
                <a:gd name="T0" fmla="*/ 132 w 145"/>
                <a:gd name="T1" fmla="*/ 0 h 192"/>
                <a:gd name="T2" fmla="*/ 13 w 145"/>
                <a:gd name="T3" fmla="*/ 0 h 192"/>
                <a:gd name="T4" fmla="*/ 0 w 145"/>
                <a:gd name="T5" fmla="*/ 13 h 192"/>
                <a:gd name="T6" fmla="*/ 0 w 145"/>
                <a:gd name="T7" fmla="*/ 180 h 192"/>
                <a:gd name="T8" fmla="*/ 13 w 145"/>
                <a:gd name="T9" fmla="*/ 192 h 192"/>
                <a:gd name="T10" fmla="*/ 132 w 145"/>
                <a:gd name="T11" fmla="*/ 192 h 192"/>
                <a:gd name="T12" fmla="*/ 145 w 145"/>
                <a:gd name="T13" fmla="*/ 180 h 192"/>
                <a:gd name="T14" fmla="*/ 145 w 145"/>
                <a:gd name="T15" fmla="*/ 13 h 192"/>
                <a:gd name="T16" fmla="*/ 132 w 145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92">
                  <a:moveTo>
                    <a:pt x="13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7"/>
                    <a:pt x="6" y="192"/>
                    <a:pt x="13" y="192"/>
                  </a:cubicBezTo>
                  <a:cubicBezTo>
                    <a:pt x="132" y="192"/>
                    <a:pt x="132" y="192"/>
                    <a:pt x="132" y="192"/>
                  </a:cubicBezTo>
                  <a:cubicBezTo>
                    <a:pt x="139" y="192"/>
                    <a:pt x="145" y="187"/>
                    <a:pt x="145" y="180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6"/>
                    <a:pt x="139" y="0"/>
                    <a:pt x="132" y="0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313">
              <a:extLst>
                <a:ext uri="{FF2B5EF4-FFF2-40B4-BE49-F238E27FC236}">
                  <a16:creationId xmlns:a16="http://schemas.microsoft.com/office/drawing/2014/main" id="{6D6FB6C8-53DE-442F-91CF-1C7C9B15B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719" y="3753514"/>
              <a:ext cx="30999" cy="29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14">
              <a:extLst>
                <a:ext uri="{FF2B5EF4-FFF2-40B4-BE49-F238E27FC236}">
                  <a16:creationId xmlns:a16="http://schemas.microsoft.com/office/drawing/2014/main" id="{A2FE000F-CFF9-4948-A716-CD8BB4405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5719" y="3590519"/>
              <a:ext cx="56998" cy="4000"/>
            </a:xfrm>
            <a:custGeom>
              <a:avLst/>
              <a:gdLst>
                <a:gd name="T0" fmla="*/ 23 w 24"/>
                <a:gd name="T1" fmla="*/ 2 h 2"/>
                <a:gd name="T2" fmla="*/ 1 w 24"/>
                <a:gd name="T3" fmla="*/ 2 h 2"/>
                <a:gd name="T4" fmla="*/ 0 w 24"/>
                <a:gd name="T5" fmla="*/ 1 h 2"/>
                <a:gd name="T6" fmla="*/ 1 w 24"/>
                <a:gd name="T7" fmla="*/ 0 h 2"/>
                <a:gd name="T8" fmla="*/ 23 w 24"/>
                <a:gd name="T9" fmla="*/ 0 h 2"/>
                <a:gd name="T10" fmla="*/ 24 w 24"/>
                <a:gd name="T11" fmla="*/ 1 h 2"/>
                <a:gd name="T12" fmla="*/ 23 w 2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">
                  <a:moveTo>
                    <a:pt x="23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4" y="1"/>
                  </a:cubicBezTo>
                  <a:cubicBezTo>
                    <a:pt x="24" y="2"/>
                    <a:pt x="23" y="2"/>
                    <a:pt x="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315">
              <a:extLst>
                <a:ext uri="{FF2B5EF4-FFF2-40B4-BE49-F238E27FC236}">
                  <a16:creationId xmlns:a16="http://schemas.microsoft.com/office/drawing/2014/main" id="{481FB941-23F8-42DB-8154-C6759C96F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723" y="3426524"/>
              <a:ext cx="290991" cy="333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997B111-2BB1-4976-8B4F-8B8FD13D8CF5}"/>
              </a:ext>
            </a:extLst>
          </p:cNvPr>
          <p:cNvGrpSpPr>
            <a:grpSpLocks noChangeAspect="1"/>
          </p:cNvGrpSpPr>
          <p:nvPr/>
        </p:nvGrpSpPr>
        <p:grpSpPr>
          <a:xfrm>
            <a:off x="10933948" y="4527577"/>
            <a:ext cx="1740880" cy="1743947"/>
            <a:chOff x="5790601" y="1358639"/>
            <a:chExt cx="566984" cy="567982"/>
          </a:xfrm>
          <a:solidFill>
            <a:schemeClr val="accent1"/>
          </a:solidFill>
        </p:grpSpPr>
        <p:sp>
          <p:nvSpPr>
            <p:cNvPr id="43" name="Freeform 272">
              <a:extLst>
                <a:ext uri="{FF2B5EF4-FFF2-40B4-BE49-F238E27FC236}">
                  <a16:creationId xmlns:a16="http://schemas.microsoft.com/office/drawing/2014/main" id="{ABBB1458-7F31-49C8-8913-D53681B49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590" y="1358639"/>
              <a:ext cx="106997" cy="567982"/>
            </a:xfrm>
            <a:custGeom>
              <a:avLst/>
              <a:gdLst>
                <a:gd name="T0" fmla="*/ 0 w 45"/>
                <a:gd name="T1" fmla="*/ 217 h 240"/>
                <a:gd name="T2" fmla="*/ 0 w 45"/>
                <a:gd name="T3" fmla="*/ 22 h 240"/>
                <a:gd name="T4" fmla="*/ 23 w 45"/>
                <a:gd name="T5" fmla="*/ 0 h 240"/>
                <a:gd name="T6" fmla="*/ 45 w 45"/>
                <a:gd name="T7" fmla="*/ 22 h 240"/>
                <a:gd name="T8" fmla="*/ 45 w 45"/>
                <a:gd name="T9" fmla="*/ 217 h 240"/>
                <a:gd name="T10" fmla="*/ 23 w 45"/>
                <a:gd name="T11" fmla="*/ 240 h 240"/>
                <a:gd name="T12" fmla="*/ 0 w 45"/>
                <a:gd name="T13" fmla="*/ 21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240">
                  <a:moveTo>
                    <a:pt x="0" y="217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5" y="0"/>
                    <a:pt x="45" y="10"/>
                    <a:pt x="45" y="22"/>
                  </a:cubicBezTo>
                  <a:cubicBezTo>
                    <a:pt x="45" y="217"/>
                    <a:pt x="45" y="217"/>
                    <a:pt x="45" y="217"/>
                  </a:cubicBezTo>
                  <a:cubicBezTo>
                    <a:pt x="45" y="230"/>
                    <a:pt x="35" y="240"/>
                    <a:pt x="23" y="240"/>
                  </a:cubicBezTo>
                  <a:cubicBezTo>
                    <a:pt x="10" y="240"/>
                    <a:pt x="0" y="230"/>
                    <a:pt x="0" y="2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73">
              <a:extLst>
                <a:ext uri="{FF2B5EF4-FFF2-40B4-BE49-F238E27FC236}">
                  <a16:creationId xmlns:a16="http://schemas.microsoft.com/office/drawing/2014/main" id="{78B18644-067D-49CC-8DFA-080E0A9B0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0601" y="1587631"/>
              <a:ext cx="566984" cy="106997"/>
            </a:xfrm>
            <a:custGeom>
              <a:avLst/>
              <a:gdLst>
                <a:gd name="T0" fmla="*/ 22 w 240"/>
                <a:gd name="T1" fmla="*/ 0 h 45"/>
                <a:gd name="T2" fmla="*/ 217 w 240"/>
                <a:gd name="T3" fmla="*/ 0 h 45"/>
                <a:gd name="T4" fmla="*/ 240 w 240"/>
                <a:gd name="T5" fmla="*/ 23 h 45"/>
                <a:gd name="T6" fmla="*/ 217 w 240"/>
                <a:gd name="T7" fmla="*/ 45 h 45"/>
                <a:gd name="T8" fmla="*/ 22 w 240"/>
                <a:gd name="T9" fmla="*/ 45 h 45"/>
                <a:gd name="T10" fmla="*/ 0 w 240"/>
                <a:gd name="T11" fmla="*/ 23 h 45"/>
                <a:gd name="T12" fmla="*/ 22 w 240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45">
                  <a:moveTo>
                    <a:pt x="22" y="0"/>
                  </a:moveTo>
                  <a:cubicBezTo>
                    <a:pt x="217" y="0"/>
                    <a:pt x="217" y="0"/>
                    <a:pt x="217" y="0"/>
                  </a:cubicBezTo>
                  <a:cubicBezTo>
                    <a:pt x="229" y="0"/>
                    <a:pt x="240" y="10"/>
                    <a:pt x="240" y="23"/>
                  </a:cubicBezTo>
                  <a:cubicBezTo>
                    <a:pt x="240" y="35"/>
                    <a:pt x="229" y="45"/>
                    <a:pt x="21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0" y="45"/>
                    <a:pt x="0" y="35"/>
                    <a:pt x="0" y="23"/>
                  </a:cubicBezTo>
                  <a:cubicBezTo>
                    <a:pt x="0" y="10"/>
                    <a:pt x="10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74">
              <a:extLst>
                <a:ext uri="{FF2B5EF4-FFF2-40B4-BE49-F238E27FC236}">
                  <a16:creationId xmlns:a16="http://schemas.microsoft.com/office/drawing/2014/main" id="{77F45D94-EA67-402C-AB63-0C90DBA62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598" y="1420637"/>
              <a:ext cx="441987" cy="441986"/>
            </a:xfrm>
            <a:custGeom>
              <a:avLst/>
              <a:gdLst>
                <a:gd name="T0" fmla="*/ 9 w 187"/>
                <a:gd name="T1" fmla="*/ 147 h 187"/>
                <a:gd name="T2" fmla="*/ 147 w 187"/>
                <a:gd name="T3" fmla="*/ 9 h 187"/>
                <a:gd name="T4" fmla="*/ 178 w 187"/>
                <a:gd name="T5" fmla="*/ 9 h 187"/>
                <a:gd name="T6" fmla="*/ 178 w 187"/>
                <a:gd name="T7" fmla="*/ 41 h 187"/>
                <a:gd name="T8" fmla="*/ 41 w 187"/>
                <a:gd name="T9" fmla="*/ 178 h 187"/>
                <a:gd name="T10" fmla="*/ 9 w 187"/>
                <a:gd name="T11" fmla="*/ 178 h 187"/>
                <a:gd name="T12" fmla="*/ 9 w 187"/>
                <a:gd name="T13" fmla="*/ 178 h 187"/>
                <a:gd name="T14" fmla="*/ 9 w 187"/>
                <a:gd name="T15" fmla="*/ 14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" h="187">
                  <a:moveTo>
                    <a:pt x="9" y="147"/>
                  </a:moveTo>
                  <a:cubicBezTo>
                    <a:pt x="147" y="9"/>
                    <a:pt x="147" y="9"/>
                    <a:pt x="147" y="9"/>
                  </a:cubicBezTo>
                  <a:cubicBezTo>
                    <a:pt x="155" y="0"/>
                    <a:pt x="170" y="0"/>
                    <a:pt x="178" y="9"/>
                  </a:cubicBezTo>
                  <a:cubicBezTo>
                    <a:pt x="187" y="18"/>
                    <a:pt x="187" y="32"/>
                    <a:pt x="178" y="41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32" y="187"/>
                    <a:pt x="18" y="187"/>
                    <a:pt x="9" y="178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70"/>
                    <a:pt x="0" y="155"/>
                    <a:pt x="9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75">
              <a:extLst>
                <a:ext uri="{FF2B5EF4-FFF2-40B4-BE49-F238E27FC236}">
                  <a16:creationId xmlns:a16="http://schemas.microsoft.com/office/drawing/2014/main" id="{135305A1-0A6D-449E-BF4A-735DD3419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588" y="1420638"/>
              <a:ext cx="441986" cy="441987"/>
            </a:xfrm>
            <a:custGeom>
              <a:avLst/>
              <a:gdLst>
                <a:gd name="T0" fmla="*/ 41 w 187"/>
                <a:gd name="T1" fmla="*/ 9 h 187"/>
                <a:gd name="T2" fmla="*/ 178 w 187"/>
                <a:gd name="T3" fmla="*/ 147 h 187"/>
                <a:gd name="T4" fmla="*/ 178 w 187"/>
                <a:gd name="T5" fmla="*/ 178 h 187"/>
                <a:gd name="T6" fmla="*/ 147 w 187"/>
                <a:gd name="T7" fmla="*/ 178 h 187"/>
                <a:gd name="T8" fmla="*/ 9 w 187"/>
                <a:gd name="T9" fmla="*/ 41 h 187"/>
                <a:gd name="T10" fmla="*/ 9 w 187"/>
                <a:gd name="T11" fmla="*/ 9 h 187"/>
                <a:gd name="T12" fmla="*/ 9 w 187"/>
                <a:gd name="T13" fmla="*/ 9 h 187"/>
                <a:gd name="T14" fmla="*/ 41 w 187"/>
                <a:gd name="T15" fmla="*/ 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" h="187">
                  <a:moveTo>
                    <a:pt x="41" y="9"/>
                  </a:moveTo>
                  <a:cubicBezTo>
                    <a:pt x="178" y="147"/>
                    <a:pt x="178" y="147"/>
                    <a:pt x="178" y="147"/>
                  </a:cubicBezTo>
                  <a:cubicBezTo>
                    <a:pt x="187" y="155"/>
                    <a:pt x="187" y="170"/>
                    <a:pt x="178" y="178"/>
                  </a:cubicBezTo>
                  <a:cubicBezTo>
                    <a:pt x="170" y="187"/>
                    <a:pt x="155" y="187"/>
                    <a:pt x="147" y="17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0" y="32"/>
                    <a:pt x="0" y="18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8" y="0"/>
                    <a:pt x="32" y="0"/>
                    <a:pt x="4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77">
              <a:extLst>
                <a:ext uri="{FF2B5EF4-FFF2-40B4-BE49-F238E27FC236}">
                  <a16:creationId xmlns:a16="http://schemas.microsoft.com/office/drawing/2014/main" id="{F932A1C8-E7A5-45BC-8636-A8C229FC8D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99593" y="1467638"/>
              <a:ext cx="346989" cy="346989"/>
            </a:xfrm>
            <a:custGeom>
              <a:avLst/>
              <a:gdLst>
                <a:gd name="T0" fmla="*/ 74 w 147"/>
                <a:gd name="T1" fmla="*/ 36 h 147"/>
                <a:gd name="T2" fmla="*/ 112 w 147"/>
                <a:gd name="T3" fmla="*/ 74 h 147"/>
                <a:gd name="T4" fmla="*/ 74 w 147"/>
                <a:gd name="T5" fmla="*/ 112 h 147"/>
                <a:gd name="T6" fmla="*/ 35 w 147"/>
                <a:gd name="T7" fmla="*/ 74 h 147"/>
                <a:gd name="T8" fmla="*/ 74 w 147"/>
                <a:gd name="T9" fmla="*/ 36 h 147"/>
                <a:gd name="T10" fmla="*/ 74 w 147"/>
                <a:gd name="T11" fmla="*/ 0 h 147"/>
                <a:gd name="T12" fmla="*/ 0 w 147"/>
                <a:gd name="T13" fmla="*/ 74 h 147"/>
                <a:gd name="T14" fmla="*/ 74 w 147"/>
                <a:gd name="T15" fmla="*/ 147 h 147"/>
                <a:gd name="T16" fmla="*/ 147 w 147"/>
                <a:gd name="T17" fmla="*/ 74 h 147"/>
                <a:gd name="T18" fmla="*/ 74 w 14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7">
                  <a:moveTo>
                    <a:pt x="74" y="36"/>
                  </a:moveTo>
                  <a:cubicBezTo>
                    <a:pt x="95" y="36"/>
                    <a:pt x="112" y="53"/>
                    <a:pt x="112" y="74"/>
                  </a:cubicBezTo>
                  <a:cubicBezTo>
                    <a:pt x="112" y="95"/>
                    <a:pt x="95" y="112"/>
                    <a:pt x="74" y="112"/>
                  </a:cubicBezTo>
                  <a:cubicBezTo>
                    <a:pt x="53" y="112"/>
                    <a:pt x="35" y="95"/>
                    <a:pt x="35" y="74"/>
                  </a:cubicBezTo>
                  <a:cubicBezTo>
                    <a:pt x="35" y="53"/>
                    <a:pt x="53" y="36"/>
                    <a:pt x="74" y="36"/>
                  </a:cubicBezTo>
                  <a:moveTo>
                    <a:pt x="74" y="0"/>
                  </a:moveTo>
                  <a:cubicBezTo>
                    <a:pt x="33" y="0"/>
                    <a:pt x="0" y="33"/>
                    <a:pt x="0" y="74"/>
                  </a:cubicBezTo>
                  <a:cubicBezTo>
                    <a:pt x="0" y="114"/>
                    <a:pt x="33" y="147"/>
                    <a:pt x="74" y="147"/>
                  </a:cubicBezTo>
                  <a:cubicBezTo>
                    <a:pt x="114" y="147"/>
                    <a:pt x="147" y="114"/>
                    <a:pt x="147" y="74"/>
                  </a:cubicBezTo>
                  <a:cubicBezTo>
                    <a:pt x="147" y="33"/>
                    <a:pt x="114" y="0"/>
                    <a:pt x="7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871FAD8-42CD-4C4A-BDF7-89B9E301B105}"/>
              </a:ext>
            </a:extLst>
          </p:cNvPr>
          <p:cNvGrpSpPr>
            <a:grpSpLocks noChangeAspect="1"/>
          </p:cNvGrpSpPr>
          <p:nvPr/>
        </p:nvGrpSpPr>
        <p:grpSpPr>
          <a:xfrm>
            <a:off x="17833289" y="4755107"/>
            <a:ext cx="2177338" cy="1200329"/>
            <a:chOff x="572756" y="4356495"/>
            <a:chExt cx="701979" cy="386989"/>
          </a:xfrm>
        </p:grpSpPr>
        <p:sp>
          <p:nvSpPr>
            <p:cNvPr id="49" name="Freeform 294">
              <a:extLst>
                <a:ext uri="{FF2B5EF4-FFF2-40B4-BE49-F238E27FC236}">
                  <a16:creationId xmlns:a16="http://schemas.microsoft.com/office/drawing/2014/main" id="{1E1CAAE7-A401-4FEA-90B9-3192489CF33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2756" y="4701485"/>
              <a:ext cx="701979" cy="41999"/>
            </a:xfrm>
            <a:custGeom>
              <a:avLst/>
              <a:gdLst>
                <a:gd name="T0" fmla="*/ 288 w 297"/>
                <a:gd name="T1" fmla="*/ 18 h 18"/>
                <a:gd name="T2" fmla="*/ 10 w 297"/>
                <a:gd name="T3" fmla="*/ 18 h 18"/>
                <a:gd name="T4" fmla="*/ 0 w 297"/>
                <a:gd name="T5" fmla="*/ 9 h 18"/>
                <a:gd name="T6" fmla="*/ 10 w 297"/>
                <a:gd name="T7" fmla="*/ 0 h 18"/>
                <a:gd name="T8" fmla="*/ 288 w 297"/>
                <a:gd name="T9" fmla="*/ 0 h 18"/>
                <a:gd name="T10" fmla="*/ 297 w 297"/>
                <a:gd name="T11" fmla="*/ 9 h 18"/>
                <a:gd name="T12" fmla="*/ 288 w 297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8">
                  <a:moveTo>
                    <a:pt x="288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3" y="0"/>
                    <a:pt x="297" y="4"/>
                    <a:pt x="297" y="9"/>
                  </a:cubicBezTo>
                  <a:cubicBezTo>
                    <a:pt x="297" y="14"/>
                    <a:pt x="293" y="18"/>
                    <a:pt x="288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5">
              <a:extLst>
                <a:ext uri="{FF2B5EF4-FFF2-40B4-BE49-F238E27FC236}">
                  <a16:creationId xmlns:a16="http://schemas.microsoft.com/office/drawing/2014/main" id="{FD681648-62CD-4327-BC7A-B6C549D5CED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50754" y="4356495"/>
              <a:ext cx="545983" cy="306991"/>
            </a:xfrm>
            <a:custGeom>
              <a:avLst/>
              <a:gdLst>
                <a:gd name="T0" fmla="*/ 216 w 231"/>
                <a:gd name="T1" fmla="*/ 11 h 130"/>
                <a:gd name="T2" fmla="*/ 221 w 231"/>
                <a:gd name="T3" fmla="*/ 16 h 130"/>
                <a:gd name="T4" fmla="*/ 221 w 231"/>
                <a:gd name="T5" fmla="*/ 115 h 130"/>
                <a:gd name="T6" fmla="*/ 216 w 231"/>
                <a:gd name="T7" fmla="*/ 120 h 130"/>
                <a:gd name="T8" fmla="*/ 15 w 231"/>
                <a:gd name="T9" fmla="*/ 120 h 130"/>
                <a:gd name="T10" fmla="*/ 10 w 231"/>
                <a:gd name="T11" fmla="*/ 115 h 130"/>
                <a:gd name="T12" fmla="*/ 10 w 231"/>
                <a:gd name="T13" fmla="*/ 16 h 130"/>
                <a:gd name="T14" fmla="*/ 15 w 231"/>
                <a:gd name="T15" fmla="*/ 11 h 130"/>
                <a:gd name="T16" fmla="*/ 216 w 231"/>
                <a:gd name="T17" fmla="*/ 11 h 130"/>
                <a:gd name="T18" fmla="*/ 216 w 231"/>
                <a:gd name="T19" fmla="*/ 0 h 130"/>
                <a:gd name="T20" fmla="*/ 15 w 231"/>
                <a:gd name="T21" fmla="*/ 0 h 130"/>
                <a:gd name="T22" fmla="*/ 0 w 231"/>
                <a:gd name="T23" fmla="*/ 16 h 130"/>
                <a:gd name="T24" fmla="*/ 0 w 231"/>
                <a:gd name="T25" fmla="*/ 115 h 130"/>
                <a:gd name="T26" fmla="*/ 15 w 231"/>
                <a:gd name="T27" fmla="*/ 130 h 130"/>
                <a:gd name="T28" fmla="*/ 216 w 231"/>
                <a:gd name="T29" fmla="*/ 130 h 130"/>
                <a:gd name="T30" fmla="*/ 231 w 231"/>
                <a:gd name="T31" fmla="*/ 115 h 130"/>
                <a:gd name="T32" fmla="*/ 231 w 231"/>
                <a:gd name="T33" fmla="*/ 16 h 130"/>
                <a:gd name="T34" fmla="*/ 216 w 231"/>
                <a:gd name="T3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1" h="130">
                  <a:moveTo>
                    <a:pt x="216" y="11"/>
                  </a:moveTo>
                  <a:cubicBezTo>
                    <a:pt x="219" y="11"/>
                    <a:pt x="221" y="13"/>
                    <a:pt x="221" y="16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8"/>
                    <a:pt x="219" y="120"/>
                    <a:pt x="216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2" y="120"/>
                    <a:pt x="10" y="118"/>
                    <a:pt x="10" y="1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3"/>
                    <a:pt x="12" y="11"/>
                    <a:pt x="15" y="11"/>
                  </a:cubicBezTo>
                  <a:cubicBezTo>
                    <a:pt x="216" y="11"/>
                    <a:pt x="216" y="11"/>
                    <a:pt x="216" y="11"/>
                  </a:cubicBezTo>
                  <a:moveTo>
                    <a:pt x="2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3"/>
                    <a:pt x="7" y="130"/>
                    <a:pt x="15" y="130"/>
                  </a:cubicBezTo>
                  <a:cubicBezTo>
                    <a:pt x="216" y="130"/>
                    <a:pt x="216" y="130"/>
                    <a:pt x="216" y="130"/>
                  </a:cubicBezTo>
                  <a:cubicBezTo>
                    <a:pt x="224" y="130"/>
                    <a:pt x="231" y="123"/>
                    <a:pt x="231" y="115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31" y="7"/>
                    <a:pt x="224" y="0"/>
                    <a:pt x="21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3D38004D-1C0D-4A8D-A5A9-31103460B170}"/>
              </a:ext>
            </a:extLst>
          </p:cNvPr>
          <p:cNvSpPr txBox="1"/>
          <p:nvPr/>
        </p:nvSpPr>
        <p:spPr>
          <a:xfrm>
            <a:off x="1851930" y="7840493"/>
            <a:ext cx="60043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latin typeface="+mn-lt"/>
              </a:rPr>
              <a:t>Mobile Endgeräte für Schüler*Innen, die bisher zu Hause auf keines zurückgreifen können (Bildungsgerechtigkeit)</a:t>
            </a:r>
          </a:p>
          <a:p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latin typeface="+mn-lt"/>
              </a:rPr>
              <a:t>Erstellung Online-Lehrmaterial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B70AE4-670E-49C7-B5F1-8F3EE0BA7566}"/>
              </a:ext>
            </a:extLst>
          </p:cNvPr>
          <p:cNvSpPr txBox="1"/>
          <p:nvPr/>
        </p:nvSpPr>
        <p:spPr>
          <a:xfrm>
            <a:off x="3248831" y="6670379"/>
            <a:ext cx="36332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b="1" dirty="0">
                <a:latin typeface="+mn-lt"/>
              </a:rPr>
              <a:t>+ 500 Mio €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6C5A839-D4AD-426E-8197-2A6E0AEC05CE}"/>
              </a:ext>
            </a:extLst>
          </p:cNvPr>
          <p:cNvSpPr txBox="1"/>
          <p:nvPr/>
        </p:nvSpPr>
        <p:spPr>
          <a:xfrm>
            <a:off x="8963396" y="7808728"/>
            <a:ext cx="60043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latin typeface="+mn-lt"/>
              </a:rPr>
              <a:t>Förderung von Administratoren, die sich um die digitale Technik kümmern sollen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7F2FF0-B738-498E-8FD2-E9B2210FD383}"/>
              </a:ext>
            </a:extLst>
          </p:cNvPr>
          <p:cNvSpPr txBox="1"/>
          <p:nvPr/>
        </p:nvSpPr>
        <p:spPr>
          <a:xfrm>
            <a:off x="10360297" y="6638614"/>
            <a:ext cx="36332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b="1" dirty="0">
                <a:latin typeface="+mn-lt"/>
              </a:rPr>
              <a:t>+ 500 Mio €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CB2451-DB2F-449B-A21F-394386629E6C}"/>
              </a:ext>
            </a:extLst>
          </p:cNvPr>
          <p:cNvSpPr txBox="1"/>
          <p:nvPr/>
        </p:nvSpPr>
        <p:spPr>
          <a:xfrm>
            <a:off x="16098522" y="7808728"/>
            <a:ext cx="6004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latin typeface="+mn-lt"/>
              </a:rPr>
              <a:t>Ausstattung LehrerInnen mit Laptops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C132943-E69B-4D92-9338-438515850944}"/>
              </a:ext>
            </a:extLst>
          </p:cNvPr>
          <p:cNvSpPr txBox="1"/>
          <p:nvPr/>
        </p:nvSpPr>
        <p:spPr>
          <a:xfrm>
            <a:off x="17495423" y="6638614"/>
            <a:ext cx="36332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b="1" dirty="0">
                <a:latin typeface="+mn-lt"/>
              </a:rPr>
              <a:t>+ 500 Mio €</a:t>
            </a:r>
          </a:p>
        </p:txBody>
      </p:sp>
    </p:spTree>
    <p:extLst>
      <p:ext uri="{BB962C8B-B14F-4D97-AF65-F5344CB8AC3E}">
        <p14:creationId xmlns:p14="http://schemas.microsoft.com/office/powerpoint/2010/main" val="1760989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EAE0-0D7E-4E87-8386-5749DE0125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Cisco Lösungen</a:t>
            </a:r>
          </a:p>
        </p:txBody>
      </p:sp>
    </p:spTree>
    <p:extLst>
      <p:ext uri="{BB962C8B-B14F-4D97-AF65-F5344CB8AC3E}">
        <p14:creationId xmlns:p14="http://schemas.microsoft.com/office/powerpoint/2010/main" val="4251644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235FC4-CA2C-4473-ABE5-9CBEFEC33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600" dirty="0"/>
              <a:t>Die wichtigsten Komponenten für die digitale Schulwelt</a:t>
            </a:r>
          </a:p>
        </p:txBody>
      </p:sp>
      <p:pic>
        <p:nvPicPr>
          <p:cNvPr id="1026" name="Picture 2" descr="digitale-klasse-meraki-infografik_Desktop">
            <a:extLst>
              <a:ext uri="{FF2B5EF4-FFF2-40B4-BE49-F238E27FC236}">
                <a16:creationId xmlns:a16="http://schemas.microsoft.com/office/drawing/2014/main" id="{7DA89136-0D71-4948-A0F4-3C588B369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608" y="2411991"/>
            <a:ext cx="19388137" cy="987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558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2205"/>
          <p:cNvSpPr/>
          <p:nvPr/>
        </p:nvSpPr>
        <p:spPr>
          <a:xfrm>
            <a:off x="14155119" y="2948216"/>
            <a:ext cx="10228888" cy="7819573"/>
          </a:xfrm>
          <a:custGeom>
            <a:avLst/>
            <a:gdLst/>
            <a:ahLst/>
            <a:cxnLst/>
            <a:rect l="l" t="t" r="r" b="b"/>
            <a:pathLst>
              <a:path w="4180113" h="2932340">
                <a:moveTo>
                  <a:pt x="0" y="1466169"/>
                </a:moveTo>
                <a:lnTo>
                  <a:pt x="0" y="1466170"/>
                </a:lnTo>
                <a:close/>
                <a:moveTo>
                  <a:pt x="1466170" y="0"/>
                </a:moveTo>
                <a:lnTo>
                  <a:pt x="4180113" y="0"/>
                </a:lnTo>
                <a:lnTo>
                  <a:pt x="4180113" y="2932340"/>
                </a:lnTo>
                <a:lnTo>
                  <a:pt x="1466170" y="2932339"/>
                </a:lnTo>
                <a:cubicBezTo>
                  <a:pt x="656427" y="2932339"/>
                  <a:pt x="0" y="2275912"/>
                  <a:pt x="0" y="1466170"/>
                </a:cubicBezTo>
                <a:cubicBezTo>
                  <a:pt x="0" y="656427"/>
                  <a:pt x="656427" y="0"/>
                  <a:pt x="1466170" y="0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2438372">
              <a:defRPr/>
            </a:pPr>
            <a:endParaRPr lang="en-US" sz="9600" kern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ED135A8-28D8-49B3-8B81-AE92CF5139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Schulinfrastruktur</a:t>
            </a:r>
          </a:p>
        </p:txBody>
      </p:sp>
      <p:pic>
        <p:nvPicPr>
          <p:cNvPr id="2052" name="Picture 4" descr="Servicepartner Cisco Meraki: Jetzt brinkmann dataware kontaktieren!">
            <a:extLst>
              <a:ext uri="{FF2B5EF4-FFF2-40B4-BE49-F238E27FC236}">
                <a16:creationId xmlns:a16="http://schemas.microsoft.com/office/drawing/2014/main" id="{6F60AB33-E364-4BBB-9AB1-049DCDA8D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609" y="4380515"/>
            <a:ext cx="6200163" cy="49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59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76D5B5-54BD-4CD7-8943-6452A8809059}"/>
              </a:ext>
            </a:extLst>
          </p:cNvPr>
          <p:cNvSpPr txBox="1">
            <a:spLocks/>
          </p:cNvSpPr>
          <p:nvPr/>
        </p:nvSpPr>
        <p:spPr>
          <a:xfrm>
            <a:off x="10917881" y="3637967"/>
            <a:ext cx="12473062" cy="55059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Proxima Nova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spcBef>
                <a:spcPts val="2000"/>
              </a:spcBef>
              <a:defRPr/>
            </a:pPr>
            <a:r>
              <a:rPr lang="de-DE" sz="3600" b="1" dirty="0">
                <a:latin typeface="+mn-lt"/>
                <a:cs typeface="Arial" charset="0"/>
              </a:rPr>
              <a:t>Eine umfassende, in der Cloud verwaltete IT-Lösung</a:t>
            </a:r>
          </a:p>
          <a:p>
            <a:pPr defTabSz="1828800">
              <a:spcBef>
                <a:spcPts val="2000"/>
              </a:spcBef>
              <a:defRPr/>
            </a:pPr>
            <a:r>
              <a:rPr lang="de-DE" sz="3600" dirty="0">
                <a:latin typeface="+mn-lt"/>
                <a:cs typeface="Arial" charset="0"/>
              </a:rPr>
              <a:t>Wireless, </a:t>
            </a:r>
            <a:r>
              <a:rPr lang="de-DE" sz="3600" dirty="0" err="1">
                <a:latin typeface="+mn-lt"/>
                <a:cs typeface="Arial" charset="0"/>
              </a:rPr>
              <a:t>Switching</a:t>
            </a:r>
            <a:r>
              <a:rPr lang="de-DE" sz="3600" dirty="0">
                <a:latin typeface="+mn-lt"/>
                <a:cs typeface="Arial" charset="0"/>
              </a:rPr>
              <a:t>, Security, SD-WAN, </a:t>
            </a:r>
            <a:r>
              <a:rPr lang="de-DE" sz="3600" dirty="0" err="1">
                <a:latin typeface="+mn-lt"/>
                <a:cs typeface="Arial" charset="0"/>
              </a:rPr>
              <a:t>Endpoint</a:t>
            </a:r>
            <a:r>
              <a:rPr lang="de-DE" sz="3600" dirty="0">
                <a:latin typeface="+mn-lt"/>
                <a:cs typeface="Arial" charset="0"/>
              </a:rPr>
              <a:t>-Management und Überwachungskameras</a:t>
            </a:r>
          </a:p>
          <a:p>
            <a:pPr defTabSz="1828800">
              <a:spcBef>
                <a:spcPts val="2000"/>
              </a:spcBef>
              <a:defRPr/>
            </a:pPr>
            <a:r>
              <a:rPr lang="de-DE" sz="3600" dirty="0">
                <a:latin typeface="+mn-lt"/>
                <a:cs typeface="Arial" charset="0"/>
              </a:rPr>
              <a:t>Integrierte Hardware, Software und Cloud-Services</a:t>
            </a:r>
          </a:p>
          <a:p>
            <a:pPr defTabSz="1828800">
              <a:spcBef>
                <a:spcPts val="2000"/>
              </a:spcBef>
              <a:defRPr/>
            </a:pPr>
            <a:endParaRPr lang="en-US" sz="3600" dirty="0">
              <a:latin typeface="+mn-lt"/>
              <a:cs typeface="Arial" panose="020B0604020202020204" pitchFamily="34" charset="0"/>
            </a:endParaRPr>
          </a:p>
          <a:p>
            <a:r>
              <a:rPr lang="de-DE" sz="3600" b="1" dirty="0">
                <a:latin typeface="+mn-lt"/>
                <a:cs typeface="Arial" charset="0"/>
              </a:rPr>
              <a:t>Marktführer für </a:t>
            </a:r>
            <a:r>
              <a:rPr lang="de-DE" sz="3600" b="1" dirty="0" err="1">
                <a:latin typeface="+mn-lt"/>
                <a:cs typeface="Arial" charset="0"/>
              </a:rPr>
              <a:t>cloud</a:t>
            </a:r>
            <a:r>
              <a:rPr lang="de-DE" sz="3600" b="1" dirty="0">
                <a:latin typeface="+mn-lt"/>
                <a:cs typeface="Arial" charset="0"/>
              </a:rPr>
              <a:t>-verwaltete IT</a:t>
            </a:r>
          </a:p>
          <a:p>
            <a:pPr defTabSz="1828800">
              <a:spcBef>
                <a:spcPts val="2000"/>
              </a:spcBef>
              <a:defRPr/>
            </a:pPr>
            <a:r>
              <a:rPr lang="de-DE" sz="3600" dirty="0">
                <a:latin typeface="+mn-lt"/>
                <a:cs typeface="Arial" charset="0"/>
              </a:rPr>
              <a:t>Mehr als 10 Jahre Erfahrung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AB521-B765-458A-B3A3-B0AB5FA672CD}"/>
              </a:ext>
            </a:extLst>
          </p:cNvPr>
          <p:cNvSpPr txBox="1"/>
          <p:nvPr/>
        </p:nvSpPr>
        <p:spPr>
          <a:xfrm>
            <a:off x="11012234" y="9660503"/>
            <a:ext cx="3913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dirty="0">
                <a:solidFill>
                  <a:srgbClr val="65B144"/>
                </a:solidFill>
                <a:ea typeface="Proxima Nova Light" charset="0"/>
                <a:cs typeface="Arial" panose="020B0604020202020204" pitchFamily="34" charset="0"/>
              </a:rPr>
              <a:t>Fast 600</a:t>
            </a:r>
            <a:r>
              <a:rPr lang="de-DE" sz="4800" dirty="0">
                <a:solidFill>
                  <a:srgbClr val="65B144"/>
                </a:solidFill>
                <a:ea typeface="Proxima Nova Thin" charset="0"/>
                <a:cs typeface="Arial" panose="020B0604020202020204" pitchFamily="34" charset="0"/>
              </a:rPr>
              <a:t>.000</a:t>
            </a:r>
          </a:p>
          <a:p>
            <a:pPr algn="ctr"/>
            <a:r>
              <a:rPr lang="de-DE" sz="2400" dirty="0">
                <a:solidFill>
                  <a:srgbClr val="FFFFFF">
                    <a:lumMod val="50000"/>
                  </a:srgbClr>
                </a:solidFill>
                <a:ea typeface="Proxima Nova Thin" charset="0"/>
                <a:cs typeface="Arial" panose="020B0604020202020204" pitchFamily="34" charset="0"/>
              </a:rPr>
              <a:t>Kunden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16D096-CDF0-4EB1-8029-C47757060000}"/>
              </a:ext>
            </a:extLst>
          </p:cNvPr>
          <p:cNvSpPr txBox="1"/>
          <p:nvPr/>
        </p:nvSpPr>
        <p:spPr>
          <a:xfrm>
            <a:off x="15789777" y="9660502"/>
            <a:ext cx="24737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dirty="0">
                <a:solidFill>
                  <a:srgbClr val="65B144"/>
                </a:solidFill>
                <a:ea typeface="Proxima Nova Light" charset="0"/>
                <a:cs typeface="Arial" panose="020B0604020202020204" pitchFamily="34" charset="0"/>
              </a:rPr>
              <a:t>11+</a:t>
            </a:r>
            <a:r>
              <a:rPr lang="de-DE" sz="4800" dirty="0">
                <a:solidFill>
                  <a:srgbClr val="65B144"/>
                </a:solidFill>
                <a:ea typeface="Proxima Nova Thin" charset="0"/>
                <a:cs typeface="Arial" panose="020B0604020202020204" pitchFamily="34" charset="0"/>
              </a:rPr>
              <a:t> </a:t>
            </a:r>
            <a:r>
              <a:rPr lang="de-DE" sz="4800" dirty="0" err="1">
                <a:solidFill>
                  <a:srgbClr val="65B144"/>
                </a:solidFill>
                <a:ea typeface="Proxima Nova Thin" charset="0"/>
                <a:cs typeface="Arial" panose="020B0604020202020204" pitchFamily="34" charset="0"/>
              </a:rPr>
              <a:t>Mio</a:t>
            </a:r>
            <a:endParaRPr lang="de-DE" sz="4800" dirty="0">
              <a:solidFill>
                <a:srgbClr val="65B144"/>
              </a:solidFill>
              <a:ea typeface="Proxima Nova Thin" charset="0"/>
              <a:cs typeface="Arial" panose="020B0604020202020204" pitchFamily="34" charset="0"/>
            </a:endParaRPr>
          </a:p>
          <a:p>
            <a:pPr algn="ctr"/>
            <a:r>
              <a:rPr lang="de-DE" sz="2400" dirty="0" err="1">
                <a:solidFill>
                  <a:srgbClr val="FFFFFF">
                    <a:lumMod val="50000"/>
                  </a:srgbClr>
                </a:solidFill>
                <a:ea typeface="Proxima Nova Thin" charset="0"/>
                <a:cs typeface="Arial" panose="020B0604020202020204" pitchFamily="34" charset="0"/>
              </a:rPr>
              <a:t>Meraki</a:t>
            </a:r>
            <a:r>
              <a:rPr lang="de-DE" sz="2400" dirty="0">
                <a:solidFill>
                  <a:srgbClr val="FFFFFF">
                    <a:lumMod val="50000"/>
                  </a:srgbClr>
                </a:solidFill>
                <a:ea typeface="Proxima Nova Thin" charset="0"/>
                <a:cs typeface="Arial" panose="020B0604020202020204" pitchFamily="34" charset="0"/>
              </a:rPr>
              <a:t>-Geräte</a:t>
            </a:r>
          </a:p>
          <a:p>
            <a:pPr algn="ctr"/>
            <a:r>
              <a:rPr lang="de-DE" sz="2400" dirty="0">
                <a:solidFill>
                  <a:srgbClr val="FFFFFF">
                    <a:lumMod val="50000"/>
                  </a:srgbClr>
                </a:solidFill>
                <a:ea typeface="Proxima Nova Thin" charset="0"/>
                <a:cs typeface="Arial" panose="020B0604020202020204" pitchFamily="34" charset="0"/>
              </a:rPr>
              <a:t>online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9C9A6B-C09E-4A99-9B99-0F6F02DF1253}"/>
              </a:ext>
            </a:extLst>
          </p:cNvPr>
          <p:cNvSpPr txBox="1"/>
          <p:nvPr/>
        </p:nvSpPr>
        <p:spPr>
          <a:xfrm>
            <a:off x="19706504" y="9660503"/>
            <a:ext cx="25811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dirty="0">
                <a:solidFill>
                  <a:srgbClr val="65B144"/>
                </a:solidFill>
                <a:ea typeface="Proxima Nova Light" charset="0"/>
                <a:cs typeface="Arial" panose="020B0604020202020204" pitchFamily="34" charset="0"/>
              </a:rPr>
              <a:t>3+ </a:t>
            </a:r>
            <a:r>
              <a:rPr lang="de-DE" sz="4800" dirty="0" err="1">
                <a:solidFill>
                  <a:srgbClr val="65B144"/>
                </a:solidFill>
                <a:ea typeface="Proxima Nova Light" charset="0"/>
                <a:cs typeface="Arial" panose="020B0604020202020204" pitchFamily="34" charset="0"/>
              </a:rPr>
              <a:t>Mio</a:t>
            </a:r>
            <a:endParaRPr lang="de-DE" sz="4800" dirty="0">
              <a:solidFill>
                <a:srgbClr val="65B144"/>
              </a:solidFill>
              <a:ea typeface="Proxima Nova Thin" charset="0"/>
              <a:cs typeface="Arial" panose="020B0604020202020204" pitchFamily="34" charset="0"/>
            </a:endParaRPr>
          </a:p>
          <a:p>
            <a:pPr algn="ctr"/>
            <a:r>
              <a:rPr lang="de-DE" sz="2400" dirty="0">
                <a:solidFill>
                  <a:srgbClr val="FFFFFF">
                    <a:lumMod val="50000"/>
                  </a:srgbClr>
                </a:solidFill>
                <a:ea typeface="Proxima Nova Thin" charset="0"/>
                <a:cs typeface="Arial" panose="020B0604020202020204" pitchFamily="34" charset="0"/>
              </a:rPr>
              <a:t>Aktive Netzwerke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431206-5569-446D-A0CB-D073C4E01BE5}"/>
              </a:ext>
            </a:extLst>
          </p:cNvPr>
          <p:cNvCxnSpPr/>
          <p:nvPr/>
        </p:nvCxnSpPr>
        <p:spPr>
          <a:xfrm>
            <a:off x="15006646" y="10048600"/>
            <a:ext cx="0" cy="697832"/>
          </a:xfrm>
          <a:prstGeom prst="line">
            <a:avLst/>
          </a:prstGeom>
          <a:noFill/>
          <a:ln w="317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208AE5-B556-4192-9DFD-49C0182D880A}"/>
              </a:ext>
            </a:extLst>
          </p:cNvPr>
          <p:cNvCxnSpPr/>
          <p:nvPr/>
        </p:nvCxnSpPr>
        <p:spPr>
          <a:xfrm>
            <a:off x="18958166" y="10048600"/>
            <a:ext cx="0" cy="697832"/>
          </a:xfrm>
          <a:prstGeom prst="line">
            <a:avLst/>
          </a:prstGeom>
          <a:noFill/>
          <a:ln w="317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7ADAD-1472-4821-B144-412C85F936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104" y="3200401"/>
            <a:ext cx="7772400" cy="779467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58A15949-BE62-42A4-807B-8DF38D3DFF84}"/>
              </a:ext>
            </a:extLst>
          </p:cNvPr>
          <p:cNvSpPr txBox="1">
            <a:spLocks/>
          </p:cNvSpPr>
          <p:nvPr/>
        </p:nvSpPr>
        <p:spPr bwMode="auto">
          <a:xfrm>
            <a:off x="1167376" y="773982"/>
            <a:ext cx="16652791" cy="195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rmAutofit lnSpcReduction="10000"/>
          </a:bodyPr>
          <a:lstStyle>
            <a:lvl1pPr lvl="0" algn="l" defTabSz="1824591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  <a:defRPr lang="en-US" sz="72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lvl="1" algn="l" defTabSz="182459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33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lvl="2" algn="l" defTabSz="182459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33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lvl="3" algn="l" defTabSz="182459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33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lvl="4" algn="l" defTabSz="182459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33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1219215" lvl="5" algn="l" defTabSz="182459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33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2438430" lvl="6" algn="l" defTabSz="182459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33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3657646" lvl="7" algn="l" defTabSz="182459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33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4876861" lvl="8" algn="l" defTabSz="1824591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33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dirty="0"/>
              <a:t>Vereinfachung der gesamten IT durch Cloud-Management</a:t>
            </a:r>
          </a:p>
        </p:txBody>
      </p:sp>
    </p:spTree>
    <p:extLst>
      <p:ext uri="{BB962C8B-B14F-4D97-AF65-F5344CB8AC3E}">
        <p14:creationId xmlns:p14="http://schemas.microsoft.com/office/powerpoint/2010/main" val="1329495157"/>
      </p:ext>
    </p:extLst>
  </p:cSld>
  <p:clrMapOvr>
    <a:masterClrMapping/>
  </p:clrMapOvr>
</p:sld>
</file>

<file path=ppt/theme/theme1.xml><?xml version="1.0" encoding="utf-8"?>
<a:theme xmlns:a="http://schemas.openxmlformats.org/drawingml/2006/main" name="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1575</Words>
  <Application>Microsoft Office PowerPoint</Application>
  <PresentationFormat>Custom</PresentationFormat>
  <Paragraphs>322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CiscoSansTT ExtraLight</vt:lpstr>
      <vt:lpstr>Merriweather Sans</vt:lpstr>
      <vt:lpstr>Proxima Nova</vt:lpstr>
      <vt:lpstr>Wingdings</vt:lpstr>
      <vt:lpstr>Blue theme 2015 16x9</vt:lpstr>
      <vt:lpstr>PowerPoint Presentation</vt:lpstr>
      <vt:lpstr>PowerPoint Presentation</vt:lpstr>
      <vt:lpstr>Der DigitalPakt</vt:lpstr>
      <vt:lpstr>DigitalPakt Deutschland Laufzeit 2019 - 2024</vt:lpstr>
      <vt:lpstr>DigitalPakt Corona-Hilfen</vt:lpstr>
      <vt:lpstr>Cisco Lösungen</vt:lpstr>
      <vt:lpstr>Die wichtigsten Komponenten für die digitale Schulwelt</vt:lpstr>
      <vt:lpstr>Schulinfrastruktur</vt:lpstr>
      <vt:lpstr>PowerPoint Presentation</vt:lpstr>
      <vt:lpstr>PowerPoint Presentation</vt:lpstr>
      <vt:lpstr>Lizenz-Modell</vt:lpstr>
      <vt:lpstr>PowerPoint Presentation</vt:lpstr>
      <vt:lpstr>Meraki und Umbrella  Einfacher &amp; effektiver Schutz für Ihr WLAN</vt:lpstr>
      <vt:lpstr>Der einfachste Weg, um Schulgeräte zu verwalten.</vt:lpstr>
      <vt:lpstr>Meraki CO2 Filter</vt:lpstr>
      <vt:lpstr>Erweiterung von  Lehr- und Lernangeboten </vt:lpstr>
      <vt:lpstr>Erweitern Sie das Klassenzimmer</vt:lpstr>
      <vt:lpstr>Skalierbare Lösungen</vt:lpstr>
      <vt:lpstr>Setup hybrides unterrichten im Klassenraum</vt:lpstr>
      <vt:lpstr>Webex Datenschutz und IT-Sicherheit</vt:lpstr>
      <vt:lpstr>Regionale Datenhaltung bei Cisco</vt:lpstr>
      <vt:lpstr>Beispielpakete für Schulen</vt:lpstr>
      <vt:lpstr>PowerPoint Presentation</vt:lpstr>
      <vt:lpstr>Ein gemeinsamer Schulangang</vt:lpstr>
      <vt:lpstr>Digitalpakt Schulen - Gemeinsamer Marktangang </vt:lpstr>
      <vt:lpstr>Wir Digitalisieren Schulen – Gemeinsam!</vt:lpstr>
      <vt:lpstr>Ressources</vt:lpstr>
      <vt:lpstr>Ressources</vt:lpstr>
    </vt:vector>
  </TitlesOfParts>
  <Company>Cisco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Dallmar</dc:creator>
  <cp:lastModifiedBy>Paula Schewe (pschewe)</cp:lastModifiedBy>
  <cp:revision>434</cp:revision>
  <cp:lastPrinted>2020-09-08T14:48:14Z</cp:lastPrinted>
  <dcterms:created xsi:type="dcterms:W3CDTF">2016-06-15T20:08:49Z</dcterms:created>
  <dcterms:modified xsi:type="dcterms:W3CDTF">2021-10-13T14:59:11Z</dcterms:modified>
</cp:coreProperties>
</file>